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4148" r:id="rId1"/>
  </p:sldMasterIdLst>
  <p:notesMasterIdLst>
    <p:notesMasterId r:id="rId21"/>
  </p:notesMasterIdLst>
  <p:handoutMasterIdLst>
    <p:handoutMasterId r:id="rId22"/>
  </p:handoutMasterIdLst>
  <p:sldIdLst>
    <p:sldId id="257" r:id="rId2"/>
    <p:sldId id="259" r:id="rId3"/>
    <p:sldId id="288" r:id="rId4"/>
    <p:sldId id="260" r:id="rId5"/>
    <p:sldId id="284" r:id="rId6"/>
    <p:sldId id="262" r:id="rId7"/>
    <p:sldId id="313" r:id="rId8"/>
    <p:sldId id="279" r:id="rId9"/>
    <p:sldId id="309" r:id="rId10"/>
    <p:sldId id="306" r:id="rId11"/>
    <p:sldId id="310" r:id="rId12"/>
    <p:sldId id="311" r:id="rId13"/>
    <p:sldId id="314" r:id="rId14"/>
    <p:sldId id="269" r:id="rId15"/>
    <p:sldId id="297" r:id="rId16"/>
    <p:sldId id="308" r:id="rId17"/>
    <p:sldId id="312" r:id="rId18"/>
    <p:sldId id="298" r:id="rId19"/>
    <p:sldId id="299" r:id="rId20"/>
  </p:sldIdLst>
  <p:sldSz cx="9144000" cy="6858000" type="screen4x3"/>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userDrawn="1">
          <p15:clr>
            <a:srgbClr val="A4A3A4"/>
          </p15:clr>
        </p15:guide>
        <p15:guide id="2" pos="220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CC"/>
    <a:srgbClr val="0000FF"/>
    <a:srgbClr val="3333CC"/>
    <a:srgbClr val="339933"/>
    <a:srgbClr val="990033"/>
    <a:srgbClr val="CCCCFF"/>
    <a:srgbClr val="FFFFCC"/>
    <a:srgbClr val="FF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5052" autoAdjust="0"/>
  </p:normalViewPr>
  <p:slideViewPr>
    <p:cSldViewPr>
      <p:cViewPr varScale="1">
        <p:scale>
          <a:sx n="114" d="100"/>
          <a:sy n="114" d="100"/>
        </p:scale>
        <p:origin x="1392" y="11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3984" y="360"/>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hdr" sz="quarter"/>
          </p:nvPr>
        </p:nvSpPr>
        <p:spPr bwMode="auto">
          <a:xfrm>
            <a:off x="2" y="0"/>
            <a:ext cx="3036535" cy="456575"/>
          </a:xfrm>
          <a:prstGeom prst="rect">
            <a:avLst/>
          </a:prstGeom>
          <a:noFill/>
          <a:ln w="9525">
            <a:noFill/>
            <a:miter lim="800000"/>
            <a:headEnd/>
            <a:tailEnd/>
          </a:ln>
          <a:effectLst/>
        </p:spPr>
        <p:txBody>
          <a:bodyPr vert="horz" wrap="square" lIns="91618" tIns="45809" rIns="91618" bIns="45809" numCol="1" anchor="t" anchorCtr="0" compatLnSpc="1">
            <a:prstTxWarp prst="textNoShape">
              <a:avLst/>
            </a:prstTxWarp>
          </a:bodyPr>
          <a:lstStyle>
            <a:lvl1pPr defTabSz="915894">
              <a:defRPr sz="1300"/>
            </a:lvl1pPr>
          </a:lstStyle>
          <a:p>
            <a:pPr>
              <a:defRPr/>
            </a:pPr>
            <a:endParaRPr lang="en-US" dirty="0"/>
          </a:p>
        </p:txBody>
      </p:sp>
      <p:sp>
        <p:nvSpPr>
          <p:cNvPr id="176131" name="Rectangle 3"/>
          <p:cNvSpPr>
            <a:spLocks noGrp="1" noChangeArrowheads="1"/>
          </p:cNvSpPr>
          <p:nvPr>
            <p:ph type="dt" sz="quarter" idx="1"/>
          </p:nvPr>
        </p:nvSpPr>
        <p:spPr bwMode="auto">
          <a:xfrm>
            <a:off x="3948466" y="0"/>
            <a:ext cx="3036535" cy="456575"/>
          </a:xfrm>
          <a:prstGeom prst="rect">
            <a:avLst/>
          </a:prstGeom>
          <a:noFill/>
          <a:ln w="9525">
            <a:noFill/>
            <a:miter lim="800000"/>
            <a:headEnd/>
            <a:tailEnd/>
          </a:ln>
          <a:effectLst/>
        </p:spPr>
        <p:txBody>
          <a:bodyPr vert="horz" wrap="square" lIns="91618" tIns="45809" rIns="91618" bIns="45809" numCol="1" anchor="t" anchorCtr="0" compatLnSpc="1">
            <a:prstTxWarp prst="textNoShape">
              <a:avLst/>
            </a:prstTxWarp>
          </a:bodyPr>
          <a:lstStyle>
            <a:lvl1pPr algn="r" defTabSz="915894">
              <a:defRPr sz="1300"/>
            </a:lvl1pPr>
          </a:lstStyle>
          <a:p>
            <a:pPr>
              <a:defRPr/>
            </a:pPr>
            <a:endParaRPr lang="en-US" dirty="0"/>
          </a:p>
        </p:txBody>
      </p:sp>
      <p:sp>
        <p:nvSpPr>
          <p:cNvPr id="176132" name="Rectangle 4"/>
          <p:cNvSpPr>
            <a:spLocks noGrp="1" noChangeArrowheads="1"/>
          </p:cNvSpPr>
          <p:nvPr>
            <p:ph type="ftr" sz="quarter" idx="2"/>
          </p:nvPr>
        </p:nvSpPr>
        <p:spPr bwMode="auto">
          <a:xfrm>
            <a:off x="2" y="8827125"/>
            <a:ext cx="3036535" cy="456575"/>
          </a:xfrm>
          <a:prstGeom prst="rect">
            <a:avLst/>
          </a:prstGeom>
          <a:noFill/>
          <a:ln w="9525">
            <a:noFill/>
            <a:miter lim="800000"/>
            <a:headEnd/>
            <a:tailEnd/>
          </a:ln>
          <a:effectLst/>
        </p:spPr>
        <p:txBody>
          <a:bodyPr vert="horz" wrap="square" lIns="91618" tIns="45809" rIns="91618" bIns="45809" numCol="1" anchor="b" anchorCtr="0" compatLnSpc="1">
            <a:prstTxWarp prst="textNoShape">
              <a:avLst/>
            </a:prstTxWarp>
          </a:bodyPr>
          <a:lstStyle>
            <a:lvl1pPr defTabSz="915894">
              <a:defRPr sz="1300"/>
            </a:lvl1pPr>
          </a:lstStyle>
          <a:p>
            <a:pPr>
              <a:defRPr/>
            </a:pPr>
            <a:endParaRPr lang="en-US" dirty="0"/>
          </a:p>
        </p:txBody>
      </p:sp>
      <p:sp>
        <p:nvSpPr>
          <p:cNvPr id="176133" name="Rectangle 5"/>
          <p:cNvSpPr>
            <a:spLocks noGrp="1" noChangeArrowheads="1"/>
          </p:cNvSpPr>
          <p:nvPr>
            <p:ph type="sldNum" sz="quarter" idx="3"/>
          </p:nvPr>
        </p:nvSpPr>
        <p:spPr bwMode="auto">
          <a:xfrm>
            <a:off x="3948466" y="8827125"/>
            <a:ext cx="3036535" cy="456575"/>
          </a:xfrm>
          <a:prstGeom prst="rect">
            <a:avLst/>
          </a:prstGeom>
          <a:noFill/>
          <a:ln w="9525">
            <a:noFill/>
            <a:miter lim="800000"/>
            <a:headEnd/>
            <a:tailEnd/>
          </a:ln>
          <a:effectLst/>
        </p:spPr>
        <p:txBody>
          <a:bodyPr vert="horz" wrap="square" lIns="91618" tIns="45809" rIns="91618" bIns="45809" numCol="1" anchor="b" anchorCtr="0" compatLnSpc="1">
            <a:prstTxWarp prst="textNoShape">
              <a:avLst/>
            </a:prstTxWarp>
          </a:bodyPr>
          <a:lstStyle>
            <a:lvl1pPr algn="r" defTabSz="915894">
              <a:defRPr sz="1300"/>
            </a:lvl1pPr>
          </a:lstStyle>
          <a:p>
            <a:pPr>
              <a:defRPr/>
            </a:pPr>
            <a:fld id="{A7C13285-6257-4DC3-BC68-DED2F5419AB1}" type="slidenum">
              <a:rPr lang="en-US"/>
              <a:pPr>
                <a:defRPr/>
              </a:pPr>
              <a:t>‹#›</a:t>
            </a:fld>
            <a:endParaRPr lang="en-US" dirty="0"/>
          </a:p>
        </p:txBody>
      </p:sp>
    </p:spTree>
    <p:extLst>
      <p:ext uri="{BB962C8B-B14F-4D97-AF65-F5344CB8AC3E}">
        <p14:creationId xmlns:p14="http://schemas.microsoft.com/office/powerpoint/2010/main" val="179155954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26833" cy="464503"/>
          </a:xfrm>
          <a:prstGeom prst="rect">
            <a:avLst/>
          </a:prstGeom>
          <a:noFill/>
          <a:ln w="9525">
            <a:noFill/>
            <a:miter lim="800000"/>
            <a:headEnd/>
            <a:tailEnd/>
          </a:ln>
          <a:effectLst/>
        </p:spPr>
        <p:txBody>
          <a:bodyPr vert="horz" wrap="square" lIns="93147" tIns="46574" rIns="93147" bIns="46574" numCol="1" anchor="t" anchorCtr="0" compatLnSpc="1">
            <a:prstTxWarp prst="textNoShape">
              <a:avLst/>
            </a:prstTxWarp>
          </a:bodyPr>
          <a:lstStyle>
            <a:lvl1pPr defTabSz="931878">
              <a:defRPr sz="1300"/>
            </a:lvl1pPr>
          </a:lstStyle>
          <a:p>
            <a:pPr>
              <a:defRPr/>
            </a:pPr>
            <a:endParaRPr lang="en-US" dirty="0"/>
          </a:p>
        </p:txBody>
      </p:sp>
      <p:sp>
        <p:nvSpPr>
          <p:cNvPr id="7171" name="Rectangle 3"/>
          <p:cNvSpPr>
            <a:spLocks noGrp="1" noChangeArrowheads="1"/>
          </p:cNvSpPr>
          <p:nvPr>
            <p:ph type="dt" idx="1"/>
          </p:nvPr>
        </p:nvSpPr>
        <p:spPr bwMode="auto">
          <a:xfrm>
            <a:off x="3958167" y="0"/>
            <a:ext cx="3026833" cy="464503"/>
          </a:xfrm>
          <a:prstGeom prst="rect">
            <a:avLst/>
          </a:prstGeom>
          <a:noFill/>
          <a:ln w="9525">
            <a:noFill/>
            <a:miter lim="800000"/>
            <a:headEnd/>
            <a:tailEnd/>
          </a:ln>
          <a:effectLst/>
        </p:spPr>
        <p:txBody>
          <a:bodyPr vert="horz" wrap="square" lIns="93147" tIns="46574" rIns="93147" bIns="46574" numCol="1" anchor="t" anchorCtr="0" compatLnSpc="1">
            <a:prstTxWarp prst="textNoShape">
              <a:avLst/>
            </a:prstTxWarp>
          </a:bodyPr>
          <a:lstStyle>
            <a:lvl1pPr algn="r" defTabSz="931878">
              <a:defRPr sz="1300"/>
            </a:lvl1pPr>
          </a:lstStyle>
          <a:p>
            <a:pPr>
              <a:defRPr/>
            </a:pPr>
            <a:endParaRPr lang="en-US" dirty="0"/>
          </a:p>
        </p:txBody>
      </p:sp>
      <p:sp>
        <p:nvSpPr>
          <p:cNvPr id="31748" name="Rectangle 4"/>
          <p:cNvSpPr>
            <a:spLocks noGrp="1" noRot="1" noChangeAspect="1" noChangeArrowheads="1" noTextEdit="1"/>
          </p:cNvSpPr>
          <p:nvPr>
            <p:ph type="sldImg" idx="2"/>
          </p:nvPr>
        </p:nvSpPr>
        <p:spPr bwMode="auto">
          <a:xfrm>
            <a:off x="1171575" y="695325"/>
            <a:ext cx="4641850" cy="3481388"/>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31334" y="4410393"/>
            <a:ext cx="5122333" cy="4177348"/>
          </a:xfrm>
          <a:prstGeom prst="rect">
            <a:avLst/>
          </a:prstGeom>
          <a:noFill/>
          <a:ln w="9525">
            <a:noFill/>
            <a:miter lim="800000"/>
            <a:headEnd/>
            <a:tailEnd/>
          </a:ln>
          <a:effectLst/>
        </p:spPr>
        <p:txBody>
          <a:bodyPr vert="horz" wrap="square" lIns="93147" tIns="46574" rIns="93147" bIns="465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8819200"/>
            <a:ext cx="3026833" cy="464502"/>
          </a:xfrm>
          <a:prstGeom prst="rect">
            <a:avLst/>
          </a:prstGeom>
          <a:noFill/>
          <a:ln w="9525">
            <a:noFill/>
            <a:miter lim="800000"/>
            <a:headEnd/>
            <a:tailEnd/>
          </a:ln>
          <a:effectLst/>
        </p:spPr>
        <p:txBody>
          <a:bodyPr vert="horz" wrap="square" lIns="93147" tIns="46574" rIns="93147" bIns="46574" numCol="1" anchor="b" anchorCtr="0" compatLnSpc="1">
            <a:prstTxWarp prst="textNoShape">
              <a:avLst/>
            </a:prstTxWarp>
          </a:bodyPr>
          <a:lstStyle>
            <a:lvl1pPr defTabSz="931878">
              <a:defRPr sz="1300"/>
            </a:lvl1pPr>
          </a:lstStyle>
          <a:p>
            <a:pPr>
              <a:defRPr/>
            </a:pPr>
            <a:endParaRPr lang="en-US" dirty="0"/>
          </a:p>
        </p:txBody>
      </p:sp>
      <p:sp>
        <p:nvSpPr>
          <p:cNvPr id="7175" name="Rectangle 7"/>
          <p:cNvSpPr>
            <a:spLocks noGrp="1" noChangeArrowheads="1"/>
          </p:cNvSpPr>
          <p:nvPr>
            <p:ph type="sldNum" sz="quarter" idx="5"/>
          </p:nvPr>
        </p:nvSpPr>
        <p:spPr bwMode="auto">
          <a:xfrm>
            <a:off x="3958167" y="8819200"/>
            <a:ext cx="3026833" cy="464502"/>
          </a:xfrm>
          <a:prstGeom prst="rect">
            <a:avLst/>
          </a:prstGeom>
          <a:noFill/>
          <a:ln w="9525">
            <a:noFill/>
            <a:miter lim="800000"/>
            <a:headEnd/>
            <a:tailEnd/>
          </a:ln>
          <a:effectLst/>
        </p:spPr>
        <p:txBody>
          <a:bodyPr vert="horz" wrap="square" lIns="93147" tIns="46574" rIns="93147" bIns="46574" numCol="1" anchor="b" anchorCtr="0" compatLnSpc="1">
            <a:prstTxWarp prst="textNoShape">
              <a:avLst/>
            </a:prstTxWarp>
          </a:bodyPr>
          <a:lstStyle>
            <a:lvl1pPr algn="r" defTabSz="931878">
              <a:defRPr sz="1300"/>
            </a:lvl1pPr>
          </a:lstStyle>
          <a:p>
            <a:pPr>
              <a:defRPr/>
            </a:pPr>
            <a:fld id="{701F7E34-09D7-4069-AF3C-39A9F51AF35D}" type="slidenum">
              <a:rPr lang="en-US"/>
              <a:pPr>
                <a:defRPr/>
              </a:pPr>
              <a:t>‹#›</a:t>
            </a:fld>
            <a:endParaRPr lang="en-US" dirty="0"/>
          </a:p>
        </p:txBody>
      </p:sp>
    </p:spTree>
    <p:extLst>
      <p:ext uri="{BB962C8B-B14F-4D97-AF65-F5344CB8AC3E}">
        <p14:creationId xmlns:p14="http://schemas.microsoft.com/office/powerpoint/2010/main" val="704842433"/>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ADC865D-9591-4E55-B715-A71D9CB18D90}" type="slidenum">
              <a:rPr lang="en-US" smtClean="0"/>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dirty="0"/>
          </a:p>
        </p:txBody>
      </p:sp>
      <p:sp>
        <p:nvSpPr>
          <p:cNvPr id="2" name="Footer Placeholder 1"/>
          <p:cNvSpPr>
            <a:spLocks noGrp="1"/>
          </p:cNvSpPr>
          <p:nvPr>
            <p:ph type="ftr" sz="quarter" idx="10"/>
          </p:nvPr>
        </p:nvSpPr>
        <p:spPr/>
        <p:txBody>
          <a:bodyPr/>
          <a:lstStyle/>
          <a:p>
            <a:pPr>
              <a:defRPr/>
            </a:pPr>
            <a:endParaRPr lang="en-US" dirty="0"/>
          </a:p>
        </p:txBody>
      </p:sp>
      <p:sp>
        <p:nvSpPr>
          <p:cNvPr id="3" name="Header Placeholder 2"/>
          <p:cNvSpPr>
            <a:spLocks noGrp="1"/>
          </p:cNvSpPr>
          <p:nvPr>
            <p:ph type="hdr" sz="quarter" idx="11"/>
          </p:nvPr>
        </p:nvSpPr>
        <p:spPr/>
        <p:txBody>
          <a:bodyPr/>
          <a:lstStyle/>
          <a:p>
            <a:pPr>
              <a:defRPr/>
            </a:pPr>
            <a:endParaRPr lang="en-US" dirty="0"/>
          </a:p>
        </p:txBody>
      </p:sp>
    </p:spTree>
    <p:extLst>
      <p:ext uri="{BB962C8B-B14F-4D97-AF65-F5344CB8AC3E}">
        <p14:creationId xmlns:p14="http://schemas.microsoft.com/office/powerpoint/2010/main" val="121543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4D8418D-AA78-4843-A7CF-71C55B9A0C21}" type="slidenum">
              <a:rPr lang="en-US" smtClean="0"/>
              <a:pPr/>
              <a:t>11</a:t>
            </a:fld>
            <a:endParaRPr 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marL="230172" indent="-230172" eaLnBrk="1" hangingPunct="1">
              <a:buFontTx/>
              <a:buAutoNum type="arabicPlain" startAt="7"/>
            </a:pPr>
            <a:r>
              <a:rPr lang="en-US" dirty="0"/>
              <a:t>Does the peims data match the audit report?</a:t>
            </a:r>
          </a:p>
          <a:p>
            <a:pPr marL="230172" indent="-230172" eaLnBrk="1" hangingPunct="1">
              <a:buFontTx/>
              <a:buAutoNum type="arabicPlain" startAt="7"/>
            </a:pPr>
            <a:r>
              <a:rPr lang="en-US" dirty="0"/>
              <a:t>Were tax supported debt expenditures less than $770 per student?</a:t>
            </a:r>
          </a:p>
        </p:txBody>
      </p:sp>
      <p:sp>
        <p:nvSpPr>
          <p:cNvPr id="2" name="Footer Placeholder 1"/>
          <p:cNvSpPr>
            <a:spLocks noGrp="1"/>
          </p:cNvSpPr>
          <p:nvPr>
            <p:ph type="ftr" sz="quarter" idx="10"/>
          </p:nvPr>
        </p:nvSpPr>
        <p:spPr/>
        <p:txBody>
          <a:bodyPr/>
          <a:lstStyle/>
          <a:p>
            <a:pPr>
              <a:defRPr/>
            </a:pPr>
            <a:endParaRPr lang="en-US" dirty="0"/>
          </a:p>
        </p:txBody>
      </p:sp>
      <p:sp>
        <p:nvSpPr>
          <p:cNvPr id="3" name="Header Placeholder 2"/>
          <p:cNvSpPr>
            <a:spLocks noGrp="1"/>
          </p:cNvSpPr>
          <p:nvPr>
            <p:ph type="hdr" sz="quarter" idx="11"/>
          </p:nvPr>
        </p:nvSpPr>
        <p:spPr/>
        <p:txBody>
          <a:bodyPr/>
          <a:lstStyle/>
          <a:p>
            <a:pPr>
              <a:defRPr/>
            </a:pPr>
            <a:endParaRPr lang="en-US" dirty="0"/>
          </a:p>
        </p:txBody>
      </p:sp>
    </p:spTree>
    <p:extLst>
      <p:ext uri="{BB962C8B-B14F-4D97-AF65-F5344CB8AC3E}">
        <p14:creationId xmlns:p14="http://schemas.microsoft.com/office/powerpoint/2010/main" val="16601648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4D8418D-AA78-4843-A7CF-71C55B9A0C21}" type="slidenum">
              <a:rPr lang="en-US" smtClean="0"/>
              <a:pPr/>
              <a:t>12</a:t>
            </a:fld>
            <a:endParaRPr 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marL="230172" indent="-230172" eaLnBrk="1" hangingPunct="1">
              <a:buFontTx/>
              <a:buAutoNum type="arabicPlain" startAt="7"/>
            </a:pPr>
            <a:r>
              <a:rPr lang="en-US" dirty="0"/>
              <a:t>Does the peims data match the audit report?</a:t>
            </a:r>
          </a:p>
          <a:p>
            <a:pPr marL="230172" indent="-230172" eaLnBrk="1" hangingPunct="1">
              <a:buFontTx/>
              <a:buAutoNum type="arabicPlain" startAt="7"/>
            </a:pPr>
            <a:r>
              <a:rPr lang="en-US" dirty="0"/>
              <a:t>Were tax supported debt expenditures less than $770 per student?</a:t>
            </a:r>
          </a:p>
        </p:txBody>
      </p:sp>
      <p:sp>
        <p:nvSpPr>
          <p:cNvPr id="2" name="Footer Placeholder 1"/>
          <p:cNvSpPr>
            <a:spLocks noGrp="1"/>
          </p:cNvSpPr>
          <p:nvPr>
            <p:ph type="ftr" sz="quarter" idx="10"/>
          </p:nvPr>
        </p:nvSpPr>
        <p:spPr/>
        <p:txBody>
          <a:bodyPr/>
          <a:lstStyle/>
          <a:p>
            <a:pPr>
              <a:defRPr/>
            </a:pPr>
            <a:endParaRPr lang="en-US" dirty="0"/>
          </a:p>
        </p:txBody>
      </p:sp>
      <p:sp>
        <p:nvSpPr>
          <p:cNvPr id="3" name="Header Placeholder 2"/>
          <p:cNvSpPr>
            <a:spLocks noGrp="1"/>
          </p:cNvSpPr>
          <p:nvPr>
            <p:ph type="hdr" sz="quarter" idx="11"/>
          </p:nvPr>
        </p:nvSpPr>
        <p:spPr/>
        <p:txBody>
          <a:bodyPr/>
          <a:lstStyle/>
          <a:p>
            <a:pPr>
              <a:defRPr/>
            </a:pPr>
            <a:endParaRPr lang="en-US" dirty="0"/>
          </a:p>
        </p:txBody>
      </p:sp>
    </p:spTree>
    <p:extLst>
      <p:ext uri="{BB962C8B-B14F-4D97-AF65-F5344CB8AC3E}">
        <p14:creationId xmlns:p14="http://schemas.microsoft.com/office/powerpoint/2010/main" val="2641154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4D8418D-AA78-4843-A7CF-71C55B9A0C21}" type="slidenum">
              <a:rPr lang="en-US" smtClean="0"/>
              <a:pPr/>
              <a:t>13</a:t>
            </a:fld>
            <a:endParaRPr 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marL="230172" indent="-230172" eaLnBrk="1" hangingPunct="1">
              <a:buFontTx/>
              <a:buAutoNum type="arabicPlain" startAt="7"/>
            </a:pPr>
            <a:r>
              <a:rPr lang="en-US" dirty="0"/>
              <a:t>Does the peims data match the audit report?</a:t>
            </a:r>
          </a:p>
          <a:p>
            <a:pPr marL="230172" indent="-230172" eaLnBrk="1" hangingPunct="1">
              <a:buFontTx/>
              <a:buAutoNum type="arabicPlain" startAt="7"/>
            </a:pPr>
            <a:r>
              <a:rPr lang="en-US" dirty="0"/>
              <a:t>Were tax supported debt expenditures less than $770 per student?</a:t>
            </a:r>
          </a:p>
        </p:txBody>
      </p:sp>
      <p:sp>
        <p:nvSpPr>
          <p:cNvPr id="2" name="Footer Placeholder 1"/>
          <p:cNvSpPr>
            <a:spLocks noGrp="1"/>
          </p:cNvSpPr>
          <p:nvPr>
            <p:ph type="ftr" sz="quarter" idx="10"/>
          </p:nvPr>
        </p:nvSpPr>
        <p:spPr/>
        <p:txBody>
          <a:bodyPr/>
          <a:lstStyle/>
          <a:p>
            <a:pPr>
              <a:defRPr/>
            </a:pPr>
            <a:endParaRPr lang="en-US" dirty="0"/>
          </a:p>
        </p:txBody>
      </p:sp>
      <p:sp>
        <p:nvSpPr>
          <p:cNvPr id="3" name="Header Placeholder 2"/>
          <p:cNvSpPr>
            <a:spLocks noGrp="1"/>
          </p:cNvSpPr>
          <p:nvPr>
            <p:ph type="hdr" sz="quarter" idx="11"/>
          </p:nvPr>
        </p:nvSpPr>
        <p:spPr/>
        <p:txBody>
          <a:bodyPr/>
          <a:lstStyle/>
          <a:p>
            <a:pPr>
              <a:defRPr/>
            </a:pPr>
            <a:endParaRPr lang="en-US" dirty="0"/>
          </a:p>
        </p:txBody>
      </p:sp>
    </p:spTree>
    <p:extLst>
      <p:ext uri="{BB962C8B-B14F-4D97-AF65-F5344CB8AC3E}">
        <p14:creationId xmlns:p14="http://schemas.microsoft.com/office/powerpoint/2010/main" val="38415657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ABDF0A-BD5F-46AB-B850-77EBA6117522}" type="slidenum">
              <a:rPr lang="en-US" smtClean="0"/>
              <a:pPr/>
              <a:t>14</a:t>
            </a:fld>
            <a:endParaRPr lang="en-US"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dirty="0"/>
          </a:p>
        </p:txBody>
      </p:sp>
      <p:sp>
        <p:nvSpPr>
          <p:cNvPr id="2" name="Footer Placeholder 1"/>
          <p:cNvSpPr>
            <a:spLocks noGrp="1"/>
          </p:cNvSpPr>
          <p:nvPr>
            <p:ph type="ftr" sz="quarter" idx="10"/>
          </p:nvPr>
        </p:nvSpPr>
        <p:spPr/>
        <p:txBody>
          <a:bodyPr/>
          <a:lstStyle/>
          <a:p>
            <a:pPr>
              <a:defRPr/>
            </a:pPr>
            <a:endParaRPr lang="en-US" dirty="0"/>
          </a:p>
        </p:txBody>
      </p:sp>
      <p:sp>
        <p:nvSpPr>
          <p:cNvPr id="3" name="Header Placeholder 2"/>
          <p:cNvSpPr>
            <a:spLocks noGrp="1"/>
          </p:cNvSpPr>
          <p:nvPr>
            <p:ph type="hdr" sz="quarter" idx="11"/>
          </p:nvPr>
        </p:nvSpPr>
        <p:spPr/>
        <p:txBody>
          <a:bodyPr/>
          <a:lstStyle/>
          <a:p>
            <a:pPr>
              <a:defRPr/>
            </a:pPr>
            <a:endParaRPr lang="en-US" dirty="0"/>
          </a:p>
        </p:txBody>
      </p:sp>
    </p:spTree>
    <p:extLst>
      <p:ext uri="{BB962C8B-B14F-4D97-AF65-F5344CB8AC3E}">
        <p14:creationId xmlns:p14="http://schemas.microsoft.com/office/powerpoint/2010/main" val="577161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7C334788-39A3-4AB9-9EC6-9ABFD41BB500}" type="slidenum">
              <a:rPr lang="en-US" smtClean="0"/>
              <a:pPr/>
              <a:t>2</a:t>
            </a:fld>
            <a:endParaRPr lang="en-US"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dirty="0"/>
          </a:p>
        </p:txBody>
      </p:sp>
      <p:sp>
        <p:nvSpPr>
          <p:cNvPr id="2" name="Footer Placeholder 1"/>
          <p:cNvSpPr>
            <a:spLocks noGrp="1"/>
          </p:cNvSpPr>
          <p:nvPr>
            <p:ph type="ftr" sz="quarter" idx="10"/>
          </p:nvPr>
        </p:nvSpPr>
        <p:spPr/>
        <p:txBody>
          <a:bodyPr/>
          <a:lstStyle/>
          <a:p>
            <a:pPr>
              <a:defRPr/>
            </a:pPr>
            <a:endParaRPr lang="en-US" dirty="0"/>
          </a:p>
        </p:txBody>
      </p:sp>
      <p:sp>
        <p:nvSpPr>
          <p:cNvPr id="3" name="Header Placeholder 2"/>
          <p:cNvSpPr>
            <a:spLocks noGrp="1"/>
          </p:cNvSpPr>
          <p:nvPr>
            <p:ph type="hdr" sz="quarter" idx="11"/>
          </p:nvPr>
        </p:nvSpPr>
        <p:spPr/>
        <p:txBody>
          <a:bodyPr/>
          <a:lstStyle/>
          <a:p>
            <a:pPr>
              <a:defRPr/>
            </a:pPr>
            <a:endParaRPr lang="en-US" dirty="0"/>
          </a:p>
        </p:txBody>
      </p:sp>
    </p:spTree>
    <p:extLst>
      <p:ext uri="{BB962C8B-B14F-4D97-AF65-F5344CB8AC3E}">
        <p14:creationId xmlns:p14="http://schemas.microsoft.com/office/powerpoint/2010/main" val="696259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7C334788-39A3-4AB9-9EC6-9ABFD41BB500}" type="slidenum">
              <a:rPr lang="en-US" smtClean="0"/>
              <a:pPr/>
              <a:t>3</a:t>
            </a:fld>
            <a:endParaRPr lang="en-US"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dirty="0"/>
          </a:p>
        </p:txBody>
      </p:sp>
      <p:sp>
        <p:nvSpPr>
          <p:cNvPr id="2" name="Footer Placeholder 1"/>
          <p:cNvSpPr>
            <a:spLocks noGrp="1"/>
          </p:cNvSpPr>
          <p:nvPr>
            <p:ph type="ftr" sz="quarter" idx="10"/>
          </p:nvPr>
        </p:nvSpPr>
        <p:spPr/>
        <p:txBody>
          <a:bodyPr/>
          <a:lstStyle/>
          <a:p>
            <a:pPr>
              <a:defRPr/>
            </a:pPr>
            <a:endParaRPr lang="en-US" dirty="0"/>
          </a:p>
        </p:txBody>
      </p:sp>
      <p:sp>
        <p:nvSpPr>
          <p:cNvPr id="3" name="Header Placeholder 2"/>
          <p:cNvSpPr>
            <a:spLocks noGrp="1"/>
          </p:cNvSpPr>
          <p:nvPr>
            <p:ph type="hdr" sz="quarter" idx="11"/>
          </p:nvPr>
        </p:nvSpPr>
        <p:spPr/>
        <p:txBody>
          <a:bodyPr/>
          <a:lstStyle/>
          <a:p>
            <a:pPr>
              <a:defRPr/>
            </a:pPr>
            <a:endParaRPr lang="en-US" dirty="0"/>
          </a:p>
        </p:txBody>
      </p:sp>
    </p:spTree>
    <p:extLst>
      <p:ext uri="{BB962C8B-B14F-4D97-AF65-F5344CB8AC3E}">
        <p14:creationId xmlns:p14="http://schemas.microsoft.com/office/powerpoint/2010/main" val="1693332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6DFB175C-07D6-433C-A437-0673C2AD2318}" type="slidenum">
              <a:rPr lang="en-US" smtClean="0"/>
              <a:pPr/>
              <a:t>4</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dirty="0"/>
              <a:t>The questions are all designed so that a no answer is bad.  It makes the questions a little hard to follow.</a:t>
            </a:r>
          </a:p>
        </p:txBody>
      </p:sp>
      <p:sp>
        <p:nvSpPr>
          <p:cNvPr id="2" name="Footer Placeholder 1"/>
          <p:cNvSpPr>
            <a:spLocks noGrp="1"/>
          </p:cNvSpPr>
          <p:nvPr>
            <p:ph type="ftr" sz="quarter" idx="10"/>
          </p:nvPr>
        </p:nvSpPr>
        <p:spPr/>
        <p:txBody>
          <a:bodyPr/>
          <a:lstStyle/>
          <a:p>
            <a:pPr>
              <a:defRPr/>
            </a:pPr>
            <a:endParaRPr lang="en-US" dirty="0"/>
          </a:p>
        </p:txBody>
      </p:sp>
      <p:sp>
        <p:nvSpPr>
          <p:cNvPr id="3" name="Header Placeholder 2"/>
          <p:cNvSpPr>
            <a:spLocks noGrp="1"/>
          </p:cNvSpPr>
          <p:nvPr>
            <p:ph type="hdr" sz="quarter" idx="11"/>
          </p:nvPr>
        </p:nvSpPr>
        <p:spPr/>
        <p:txBody>
          <a:bodyPr/>
          <a:lstStyle/>
          <a:p>
            <a:pPr>
              <a:defRPr/>
            </a:pPr>
            <a:endParaRPr lang="en-US" dirty="0"/>
          </a:p>
        </p:txBody>
      </p:sp>
    </p:spTree>
    <p:extLst>
      <p:ext uri="{BB962C8B-B14F-4D97-AF65-F5344CB8AC3E}">
        <p14:creationId xmlns:p14="http://schemas.microsoft.com/office/powerpoint/2010/main" val="838802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979C3787-12A7-4E6D-A4F7-1F90FCC4AA91}" type="slidenum">
              <a:rPr lang="en-US" smtClean="0"/>
              <a:pPr/>
              <a:t>6</a:t>
            </a:fld>
            <a:endParaRPr lang="en-US"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marL="230172" indent="-230172" eaLnBrk="1" hangingPunct="1">
              <a:buFontTx/>
              <a:buAutoNum type="arabicPeriod" startAt="2"/>
            </a:pPr>
            <a:r>
              <a:rPr lang="en-US" dirty="0"/>
              <a:t>Have we defaulted on our debt?</a:t>
            </a:r>
          </a:p>
          <a:p>
            <a:pPr marL="230172" indent="-230172" eaLnBrk="1" hangingPunct="1">
              <a:buFontTx/>
              <a:buAutoNum type="arabicPeriod" startAt="2"/>
            </a:pPr>
            <a:r>
              <a:rPr lang="en-US" dirty="0"/>
              <a:t>Did we file our audit report on time?</a:t>
            </a:r>
          </a:p>
        </p:txBody>
      </p:sp>
      <p:sp>
        <p:nvSpPr>
          <p:cNvPr id="2" name="Footer Placeholder 1"/>
          <p:cNvSpPr>
            <a:spLocks noGrp="1"/>
          </p:cNvSpPr>
          <p:nvPr>
            <p:ph type="ftr" sz="quarter" idx="10"/>
          </p:nvPr>
        </p:nvSpPr>
        <p:spPr/>
        <p:txBody>
          <a:bodyPr/>
          <a:lstStyle/>
          <a:p>
            <a:pPr>
              <a:defRPr/>
            </a:pPr>
            <a:endParaRPr lang="en-US" dirty="0"/>
          </a:p>
        </p:txBody>
      </p:sp>
      <p:sp>
        <p:nvSpPr>
          <p:cNvPr id="3" name="Header Placeholder 2"/>
          <p:cNvSpPr>
            <a:spLocks noGrp="1"/>
          </p:cNvSpPr>
          <p:nvPr>
            <p:ph type="hdr" sz="quarter" idx="11"/>
          </p:nvPr>
        </p:nvSpPr>
        <p:spPr/>
        <p:txBody>
          <a:bodyPr/>
          <a:lstStyle/>
          <a:p>
            <a:pPr>
              <a:defRPr/>
            </a:pPr>
            <a:endParaRPr lang="en-US" dirty="0"/>
          </a:p>
        </p:txBody>
      </p:sp>
    </p:spTree>
    <p:extLst>
      <p:ext uri="{BB962C8B-B14F-4D97-AF65-F5344CB8AC3E}">
        <p14:creationId xmlns:p14="http://schemas.microsoft.com/office/powerpoint/2010/main" val="140633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979C3787-12A7-4E6D-A4F7-1F90FCC4AA91}" type="slidenum">
              <a:rPr lang="en-US" smtClean="0"/>
              <a:pPr/>
              <a:t>7</a:t>
            </a:fld>
            <a:endParaRPr lang="en-US"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marL="230172" indent="-230172" eaLnBrk="1" hangingPunct="1">
              <a:buFontTx/>
              <a:buAutoNum type="arabicPeriod" startAt="2"/>
            </a:pPr>
            <a:r>
              <a:rPr lang="en-US" dirty="0"/>
              <a:t>Have we defaulted on our debt?</a:t>
            </a:r>
          </a:p>
          <a:p>
            <a:pPr marL="230172" indent="-230172" eaLnBrk="1" hangingPunct="1">
              <a:buFontTx/>
              <a:buAutoNum type="arabicPeriod" startAt="2"/>
            </a:pPr>
            <a:r>
              <a:rPr lang="en-US" dirty="0"/>
              <a:t>Did we file our audit report on time?</a:t>
            </a:r>
          </a:p>
        </p:txBody>
      </p:sp>
      <p:sp>
        <p:nvSpPr>
          <p:cNvPr id="2" name="Footer Placeholder 1"/>
          <p:cNvSpPr>
            <a:spLocks noGrp="1"/>
          </p:cNvSpPr>
          <p:nvPr>
            <p:ph type="ftr" sz="quarter" idx="10"/>
          </p:nvPr>
        </p:nvSpPr>
        <p:spPr/>
        <p:txBody>
          <a:bodyPr/>
          <a:lstStyle/>
          <a:p>
            <a:pPr>
              <a:defRPr/>
            </a:pPr>
            <a:endParaRPr lang="en-US" dirty="0"/>
          </a:p>
        </p:txBody>
      </p:sp>
      <p:sp>
        <p:nvSpPr>
          <p:cNvPr id="3" name="Header Placeholder 2"/>
          <p:cNvSpPr>
            <a:spLocks noGrp="1"/>
          </p:cNvSpPr>
          <p:nvPr>
            <p:ph type="hdr" sz="quarter" idx="11"/>
          </p:nvPr>
        </p:nvSpPr>
        <p:spPr/>
        <p:txBody>
          <a:bodyPr/>
          <a:lstStyle/>
          <a:p>
            <a:pPr>
              <a:defRPr/>
            </a:pPr>
            <a:endParaRPr lang="en-US" dirty="0"/>
          </a:p>
        </p:txBody>
      </p:sp>
    </p:spTree>
    <p:extLst>
      <p:ext uri="{BB962C8B-B14F-4D97-AF65-F5344CB8AC3E}">
        <p14:creationId xmlns:p14="http://schemas.microsoft.com/office/powerpoint/2010/main" val="1467807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4D8418D-AA78-4843-A7CF-71C55B9A0C21}" type="slidenum">
              <a:rPr lang="en-US" smtClean="0"/>
              <a:pPr/>
              <a:t>8</a:t>
            </a:fld>
            <a:endParaRPr 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marL="230172" indent="-230172" eaLnBrk="1" hangingPunct="1">
              <a:buFontTx/>
              <a:buAutoNum type="arabicPlain" startAt="7"/>
            </a:pPr>
            <a:r>
              <a:rPr lang="en-US" dirty="0"/>
              <a:t>Does the peims data match the audit report?</a:t>
            </a:r>
          </a:p>
          <a:p>
            <a:pPr marL="230172" indent="-230172" eaLnBrk="1" hangingPunct="1">
              <a:buFontTx/>
              <a:buAutoNum type="arabicPlain" startAt="7"/>
            </a:pPr>
            <a:r>
              <a:rPr lang="en-US" dirty="0"/>
              <a:t>Were tax supported debt expenditures less than $770 per student?</a:t>
            </a:r>
          </a:p>
        </p:txBody>
      </p:sp>
      <p:sp>
        <p:nvSpPr>
          <p:cNvPr id="2" name="Footer Placeholder 1"/>
          <p:cNvSpPr>
            <a:spLocks noGrp="1"/>
          </p:cNvSpPr>
          <p:nvPr>
            <p:ph type="ftr" sz="quarter" idx="10"/>
          </p:nvPr>
        </p:nvSpPr>
        <p:spPr/>
        <p:txBody>
          <a:bodyPr/>
          <a:lstStyle/>
          <a:p>
            <a:pPr>
              <a:defRPr/>
            </a:pPr>
            <a:endParaRPr lang="en-US" dirty="0"/>
          </a:p>
        </p:txBody>
      </p:sp>
      <p:sp>
        <p:nvSpPr>
          <p:cNvPr id="3" name="Header Placeholder 2"/>
          <p:cNvSpPr>
            <a:spLocks noGrp="1"/>
          </p:cNvSpPr>
          <p:nvPr>
            <p:ph type="hdr" sz="quarter" idx="11"/>
          </p:nvPr>
        </p:nvSpPr>
        <p:spPr/>
        <p:txBody>
          <a:bodyPr/>
          <a:lstStyle/>
          <a:p>
            <a:pPr>
              <a:defRPr/>
            </a:pPr>
            <a:endParaRPr lang="en-US" dirty="0"/>
          </a:p>
        </p:txBody>
      </p:sp>
    </p:spTree>
    <p:extLst>
      <p:ext uri="{BB962C8B-B14F-4D97-AF65-F5344CB8AC3E}">
        <p14:creationId xmlns:p14="http://schemas.microsoft.com/office/powerpoint/2010/main" val="1133507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4D8418D-AA78-4843-A7CF-71C55B9A0C21}" type="slidenum">
              <a:rPr lang="en-US" smtClean="0"/>
              <a:pPr/>
              <a:t>9</a:t>
            </a:fld>
            <a:endParaRPr lang="en-US"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marL="230172" indent="-230172" eaLnBrk="1" hangingPunct="1">
              <a:buFontTx/>
              <a:buAutoNum type="arabicPlain" startAt="7"/>
            </a:pPr>
            <a:r>
              <a:rPr lang="en-US" dirty="0"/>
              <a:t>Does the peims data match the audit report?</a:t>
            </a:r>
          </a:p>
          <a:p>
            <a:pPr marL="230172" indent="-230172" eaLnBrk="1" hangingPunct="1">
              <a:buFontTx/>
              <a:buAutoNum type="arabicPlain" startAt="7"/>
            </a:pPr>
            <a:r>
              <a:rPr lang="en-US" dirty="0"/>
              <a:t>Were tax supported debt expenditures less than $770 per student?</a:t>
            </a:r>
          </a:p>
        </p:txBody>
      </p:sp>
      <p:sp>
        <p:nvSpPr>
          <p:cNvPr id="2" name="Footer Placeholder 1"/>
          <p:cNvSpPr>
            <a:spLocks noGrp="1"/>
          </p:cNvSpPr>
          <p:nvPr>
            <p:ph type="ftr" sz="quarter" idx="10"/>
          </p:nvPr>
        </p:nvSpPr>
        <p:spPr/>
        <p:txBody>
          <a:bodyPr/>
          <a:lstStyle/>
          <a:p>
            <a:pPr>
              <a:defRPr/>
            </a:pPr>
            <a:endParaRPr lang="en-US" dirty="0"/>
          </a:p>
        </p:txBody>
      </p:sp>
      <p:sp>
        <p:nvSpPr>
          <p:cNvPr id="3" name="Header Placeholder 2"/>
          <p:cNvSpPr>
            <a:spLocks noGrp="1"/>
          </p:cNvSpPr>
          <p:nvPr>
            <p:ph type="hdr" sz="quarter" idx="11"/>
          </p:nvPr>
        </p:nvSpPr>
        <p:spPr/>
        <p:txBody>
          <a:bodyPr/>
          <a:lstStyle/>
          <a:p>
            <a:pPr>
              <a:defRPr/>
            </a:pPr>
            <a:endParaRPr lang="en-US" dirty="0"/>
          </a:p>
        </p:txBody>
      </p:sp>
    </p:spTree>
    <p:extLst>
      <p:ext uri="{BB962C8B-B14F-4D97-AF65-F5344CB8AC3E}">
        <p14:creationId xmlns:p14="http://schemas.microsoft.com/office/powerpoint/2010/main" val="726601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979C3787-12A7-4E6D-A4F7-1F90FCC4AA91}" type="slidenum">
              <a:rPr lang="en-US" smtClean="0"/>
              <a:pPr/>
              <a:t>10</a:t>
            </a:fld>
            <a:endParaRPr lang="en-US"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marL="230172" indent="-230172" eaLnBrk="1" hangingPunct="1">
              <a:buFontTx/>
              <a:buAutoNum type="arabicPeriod" startAt="2"/>
            </a:pPr>
            <a:r>
              <a:rPr lang="en-US" dirty="0"/>
              <a:t>Have we defaulted on our debt?</a:t>
            </a:r>
          </a:p>
          <a:p>
            <a:pPr marL="230172" indent="-230172" eaLnBrk="1" hangingPunct="1">
              <a:buFontTx/>
              <a:buAutoNum type="arabicPeriod" startAt="2"/>
            </a:pPr>
            <a:r>
              <a:rPr lang="en-US" dirty="0"/>
              <a:t>Did we file our audit report on time?</a:t>
            </a:r>
          </a:p>
        </p:txBody>
      </p:sp>
      <p:sp>
        <p:nvSpPr>
          <p:cNvPr id="2" name="Footer Placeholder 1"/>
          <p:cNvSpPr>
            <a:spLocks noGrp="1"/>
          </p:cNvSpPr>
          <p:nvPr>
            <p:ph type="ftr" sz="quarter" idx="10"/>
          </p:nvPr>
        </p:nvSpPr>
        <p:spPr/>
        <p:txBody>
          <a:bodyPr/>
          <a:lstStyle/>
          <a:p>
            <a:pPr>
              <a:defRPr/>
            </a:pPr>
            <a:endParaRPr lang="en-US" dirty="0"/>
          </a:p>
        </p:txBody>
      </p:sp>
      <p:sp>
        <p:nvSpPr>
          <p:cNvPr id="3" name="Header Placeholder 2"/>
          <p:cNvSpPr>
            <a:spLocks noGrp="1"/>
          </p:cNvSpPr>
          <p:nvPr>
            <p:ph type="hdr" sz="quarter" idx="11"/>
          </p:nvPr>
        </p:nvSpPr>
        <p:spPr/>
        <p:txBody>
          <a:bodyPr/>
          <a:lstStyle/>
          <a:p>
            <a:pPr>
              <a:defRPr/>
            </a:pPr>
            <a:endParaRPr lang="en-US" dirty="0"/>
          </a:p>
        </p:txBody>
      </p:sp>
    </p:spTree>
    <p:extLst>
      <p:ext uri="{BB962C8B-B14F-4D97-AF65-F5344CB8AC3E}">
        <p14:creationId xmlns:p14="http://schemas.microsoft.com/office/powerpoint/2010/main" val="276222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r>
              <a:rPr lang="en-US"/>
              <a:t>Thursday, November 13, 2003</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5CB1793-AE64-4F93-906B-6C70217B3453}" type="slidenum">
              <a:rPr lang="en-US" smtClean="0"/>
              <a:pPr>
                <a:defRPr/>
              </a:pPr>
              <a:t>‹#›</a:t>
            </a:fld>
            <a:endParaRPr lang="en-US" dirty="0"/>
          </a:p>
        </p:txBody>
      </p:sp>
    </p:spTree>
    <p:extLst>
      <p:ext uri="{BB962C8B-B14F-4D97-AF65-F5344CB8AC3E}">
        <p14:creationId xmlns:p14="http://schemas.microsoft.com/office/powerpoint/2010/main" val="636511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Thursday, November 13, 2003</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D89E91E-0EB0-4F4A-BF2E-28090BA51752}" type="slidenum">
              <a:rPr lang="en-US" smtClean="0"/>
              <a:pPr>
                <a:defRPr/>
              </a:pPr>
              <a:t>‹#›</a:t>
            </a:fld>
            <a:endParaRPr lang="en-US" dirty="0"/>
          </a:p>
        </p:txBody>
      </p:sp>
    </p:spTree>
    <p:extLst>
      <p:ext uri="{BB962C8B-B14F-4D97-AF65-F5344CB8AC3E}">
        <p14:creationId xmlns:p14="http://schemas.microsoft.com/office/powerpoint/2010/main" val="54424755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Thursday, November 13, 2003</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D89E91E-0EB0-4F4A-BF2E-28090BA51752}" type="slidenum">
              <a:rPr lang="en-US" smtClean="0"/>
              <a:pPr>
                <a:defRPr/>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3968812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Thursday, November 13, 2003</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D89E91E-0EB0-4F4A-BF2E-28090BA51752}" type="slidenum">
              <a:rPr lang="en-US" smtClean="0"/>
              <a:pPr>
                <a:defRPr/>
              </a:pPr>
              <a:t>‹#›</a:t>
            </a:fld>
            <a:endParaRPr lang="en-US" dirty="0"/>
          </a:p>
        </p:txBody>
      </p:sp>
    </p:spTree>
    <p:extLst>
      <p:ext uri="{BB962C8B-B14F-4D97-AF65-F5344CB8AC3E}">
        <p14:creationId xmlns:p14="http://schemas.microsoft.com/office/powerpoint/2010/main" val="296052095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Thursday, November 13, 2003</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D89E91E-0EB0-4F4A-BF2E-28090BA51752}" type="slidenum">
              <a:rPr lang="en-US" smtClean="0"/>
              <a:pPr>
                <a:defRPr/>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7240961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Thursday, November 13, 2003</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D89E91E-0EB0-4F4A-BF2E-28090BA51752}" type="slidenum">
              <a:rPr lang="en-US" smtClean="0"/>
              <a:pPr>
                <a:defRPr/>
              </a:pPr>
              <a:t>‹#›</a:t>
            </a:fld>
            <a:endParaRPr lang="en-US" dirty="0"/>
          </a:p>
        </p:txBody>
      </p:sp>
    </p:spTree>
    <p:extLst>
      <p:ext uri="{BB962C8B-B14F-4D97-AF65-F5344CB8AC3E}">
        <p14:creationId xmlns:p14="http://schemas.microsoft.com/office/powerpoint/2010/main" val="195391263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Thursday, November 13, 2003</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F3F9889-BF00-45CA-949A-3FFA450B469C}" type="slidenum">
              <a:rPr lang="en-US" smtClean="0"/>
              <a:pPr>
                <a:defRPr/>
              </a:pPr>
              <a:t>‹#›</a:t>
            </a:fld>
            <a:endParaRPr lang="en-US" dirty="0"/>
          </a:p>
        </p:txBody>
      </p:sp>
    </p:spTree>
    <p:extLst>
      <p:ext uri="{BB962C8B-B14F-4D97-AF65-F5344CB8AC3E}">
        <p14:creationId xmlns:p14="http://schemas.microsoft.com/office/powerpoint/2010/main" val="38970010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Thursday, November 13, 2003</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93D9688-E411-4E32-8796-DEE71C68A20E}" type="slidenum">
              <a:rPr lang="en-US" smtClean="0"/>
              <a:pPr>
                <a:defRPr/>
              </a:pPr>
              <a:t>‹#›</a:t>
            </a:fld>
            <a:endParaRPr lang="en-US" dirty="0"/>
          </a:p>
        </p:txBody>
      </p:sp>
    </p:spTree>
    <p:extLst>
      <p:ext uri="{BB962C8B-B14F-4D97-AF65-F5344CB8AC3E}">
        <p14:creationId xmlns:p14="http://schemas.microsoft.com/office/powerpoint/2010/main" val="4116880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Thursday, November 13, 2003</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D73CA33-2F4F-4D97-A490-7255F4BE16BF}" type="slidenum">
              <a:rPr lang="en-US" smtClean="0"/>
              <a:pPr>
                <a:defRPr/>
              </a:pPr>
              <a:t>‹#›</a:t>
            </a:fld>
            <a:endParaRPr lang="en-US" dirty="0"/>
          </a:p>
        </p:txBody>
      </p:sp>
    </p:spTree>
    <p:extLst>
      <p:ext uri="{BB962C8B-B14F-4D97-AF65-F5344CB8AC3E}">
        <p14:creationId xmlns:p14="http://schemas.microsoft.com/office/powerpoint/2010/main" val="4092845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Thursday, November 13, 2003</a:t>
            </a: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8DF8D2C-7A9A-4181-9660-B3842571FB26}" type="slidenum">
              <a:rPr lang="en-US" smtClean="0"/>
              <a:pPr>
                <a:defRPr/>
              </a:pPr>
              <a:t>‹#›</a:t>
            </a:fld>
            <a:endParaRPr lang="en-US" dirty="0"/>
          </a:p>
        </p:txBody>
      </p:sp>
    </p:spTree>
    <p:extLst>
      <p:ext uri="{BB962C8B-B14F-4D97-AF65-F5344CB8AC3E}">
        <p14:creationId xmlns:p14="http://schemas.microsoft.com/office/powerpoint/2010/main" val="2370733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a:t>Thursday, November 13, 2003</a:t>
            </a: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20E83063-08F8-4487-BFF5-DF4AC166DFE1}" type="slidenum">
              <a:rPr lang="en-US" smtClean="0"/>
              <a:pPr>
                <a:defRPr/>
              </a:pPr>
              <a:t>‹#›</a:t>
            </a:fld>
            <a:endParaRPr lang="en-US" dirty="0"/>
          </a:p>
        </p:txBody>
      </p:sp>
    </p:spTree>
    <p:extLst>
      <p:ext uri="{BB962C8B-B14F-4D97-AF65-F5344CB8AC3E}">
        <p14:creationId xmlns:p14="http://schemas.microsoft.com/office/powerpoint/2010/main" val="3463388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a:t>Thursday, November 13, 2003</a:t>
            </a: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6DB14910-5943-481E-9E49-D2700A7492A7}" type="slidenum">
              <a:rPr lang="en-US" smtClean="0"/>
              <a:pPr>
                <a:defRPr/>
              </a:pPr>
              <a:t>‹#›</a:t>
            </a:fld>
            <a:endParaRPr lang="en-US" dirty="0"/>
          </a:p>
        </p:txBody>
      </p:sp>
    </p:spTree>
    <p:extLst>
      <p:ext uri="{BB962C8B-B14F-4D97-AF65-F5344CB8AC3E}">
        <p14:creationId xmlns:p14="http://schemas.microsoft.com/office/powerpoint/2010/main" val="324696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r>
              <a:rPr lang="en-US"/>
              <a:t>Thursday, November 13, 2003</a:t>
            </a: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987A95E5-FC1D-408C-B8A6-D6E3239CA939}" type="slidenum">
              <a:rPr lang="en-US" smtClean="0"/>
              <a:pPr>
                <a:defRPr/>
              </a:pPr>
              <a:t>‹#›</a:t>
            </a:fld>
            <a:endParaRPr lang="en-US" dirty="0"/>
          </a:p>
        </p:txBody>
      </p:sp>
    </p:spTree>
    <p:extLst>
      <p:ext uri="{BB962C8B-B14F-4D97-AF65-F5344CB8AC3E}">
        <p14:creationId xmlns:p14="http://schemas.microsoft.com/office/powerpoint/2010/main" val="142991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Thursday, November 13, 2003</a:t>
            </a: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F55A7932-E1A4-433E-85E5-27B594C2F326}" type="slidenum">
              <a:rPr lang="en-US" smtClean="0"/>
              <a:pPr>
                <a:defRPr/>
              </a:pPr>
              <a:t>‹#›</a:t>
            </a:fld>
            <a:endParaRPr lang="en-US" dirty="0"/>
          </a:p>
        </p:txBody>
      </p:sp>
    </p:spTree>
    <p:extLst>
      <p:ext uri="{BB962C8B-B14F-4D97-AF65-F5344CB8AC3E}">
        <p14:creationId xmlns:p14="http://schemas.microsoft.com/office/powerpoint/2010/main" val="2696262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Thursday, November 13, 2003</a:t>
            </a: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012064B-3242-4767-B2E6-829BBC846642}" type="slidenum">
              <a:rPr lang="en-US" smtClean="0"/>
              <a:pPr>
                <a:defRPr/>
              </a:pPr>
              <a:t>‹#›</a:t>
            </a:fld>
            <a:endParaRPr lang="en-US" dirty="0"/>
          </a:p>
        </p:txBody>
      </p:sp>
    </p:spTree>
    <p:extLst>
      <p:ext uri="{BB962C8B-B14F-4D97-AF65-F5344CB8AC3E}">
        <p14:creationId xmlns:p14="http://schemas.microsoft.com/office/powerpoint/2010/main" val="3432649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Thursday, November 13, 2003</a:t>
            </a: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1C2514B3-F3F0-4BD3-B715-7B61F4FB7659}" type="slidenum">
              <a:rPr lang="en-US" smtClean="0"/>
              <a:pPr>
                <a:defRPr/>
              </a:pPr>
              <a:t>‹#›</a:t>
            </a:fld>
            <a:endParaRPr lang="en-US" dirty="0"/>
          </a:p>
        </p:txBody>
      </p:sp>
    </p:spTree>
    <p:extLst>
      <p:ext uri="{BB962C8B-B14F-4D97-AF65-F5344CB8AC3E}">
        <p14:creationId xmlns:p14="http://schemas.microsoft.com/office/powerpoint/2010/main" val="1748980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r>
              <a:rPr lang="en-US"/>
              <a:t>Thursday, November 13, 2003</a:t>
            </a:r>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1D89E91E-0EB0-4F4A-BF2E-28090BA51752}" type="slidenum">
              <a:rPr lang="en-US" smtClean="0"/>
              <a:pPr>
                <a:defRPr/>
              </a:pPr>
              <a:t>‹#›</a:t>
            </a:fld>
            <a:endParaRPr lang="en-US" dirty="0"/>
          </a:p>
        </p:txBody>
      </p:sp>
    </p:spTree>
    <p:extLst>
      <p:ext uri="{BB962C8B-B14F-4D97-AF65-F5344CB8AC3E}">
        <p14:creationId xmlns:p14="http://schemas.microsoft.com/office/powerpoint/2010/main" val="343381326"/>
      </p:ext>
    </p:extLst>
  </p:cSld>
  <p:clrMap bg1="lt1" tx1="dk1" bg2="lt2" tx2="dk2" accent1="accent1" accent2="accent2" accent3="accent3" accent4="accent4" accent5="accent5" accent6="accent6" hlink="hlink" folHlink="folHlink"/>
  <p:sldLayoutIdLst>
    <p:sldLayoutId id="2147484149" r:id="rId1"/>
    <p:sldLayoutId id="2147484150" r:id="rId2"/>
    <p:sldLayoutId id="2147484151" r:id="rId3"/>
    <p:sldLayoutId id="2147484152" r:id="rId4"/>
    <p:sldLayoutId id="2147484153" r:id="rId5"/>
    <p:sldLayoutId id="2147484154" r:id="rId6"/>
    <p:sldLayoutId id="2147484155" r:id="rId7"/>
    <p:sldLayoutId id="2147484156" r:id="rId8"/>
    <p:sldLayoutId id="2147484157" r:id="rId9"/>
    <p:sldLayoutId id="2147484158" r:id="rId10"/>
    <p:sldLayoutId id="2147484159" r:id="rId11"/>
    <p:sldLayoutId id="2147484160" r:id="rId12"/>
    <p:sldLayoutId id="2147484161" r:id="rId13"/>
    <p:sldLayoutId id="2147484162" r:id="rId14"/>
    <p:sldLayoutId id="2147484163" r:id="rId15"/>
    <p:sldLayoutId id="2147484164"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garlandisd.net/about/financial-informat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Text Box 6"/>
          <p:cNvSpPr txBox="1">
            <a:spLocks noChangeArrowheads="1"/>
          </p:cNvSpPr>
          <p:nvPr/>
        </p:nvSpPr>
        <p:spPr bwMode="auto">
          <a:xfrm>
            <a:off x="-152400" y="2286000"/>
            <a:ext cx="8686800" cy="1447800"/>
          </a:xfrm>
          <a:prstGeom prst="rect">
            <a:avLst/>
          </a:prstGeom>
        </p:spPr>
        <p:txBody>
          <a:bodyPr vert="horz" lIns="91440" tIns="45720" rIns="91440" bIns="45720" rtlCol="0" anchor="t">
            <a:noAutofit/>
          </a:bodyPr>
          <a:lstStyle/>
          <a:p>
            <a:pPr algn="ctr">
              <a:spcBef>
                <a:spcPct val="0"/>
              </a:spcBef>
              <a:spcAft>
                <a:spcPts val="600"/>
              </a:spcAft>
            </a:pPr>
            <a:r>
              <a:rPr lang="en-US" sz="4500" b="1" dirty="0">
                <a:solidFill>
                  <a:schemeClr val="accent1"/>
                </a:solidFill>
                <a:latin typeface="+mj-lt"/>
                <a:ea typeface="+mj-ea"/>
                <a:cs typeface="+mj-cs"/>
              </a:rPr>
              <a:t>Garland Independent </a:t>
            </a:r>
          </a:p>
          <a:p>
            <a:pPr algn="ctr">
              <a:spcBef>
                <a:spcPct val="0"/>
              </a:spcBef>
              <a:spcAft>
                <a:spcPts val="600"/>
              </a:spcAft>
            </a:pPr>
            <a:r>
              <a:rPr lang="en-US" sz="4500" b="1" dirty="0">
                <a:solidFill>
                  <a:schemeClr val="accent1"/>
                </a:solidFill>
                <a:latin typeface="+mj-lt"/>
                <a:ea typeface="+mj-ea"/>
                <a:cs typeface="+mj-cs"/>
              </a:rPr>
              <a:t>School District</a:t>
            </a:r>
          </a:p>
        </p:txBody>
      </p:sp>
      <p:pic>
        <p:nvPicPr>
          <p:cNvPr id="3" name="Picture 2" descr="A logo with green letters&#10;&#10;Description automatically generated">
            <a:extLst>
              <a:ext uri="{FF2B5EF4-FFF2-40B4-BE49-F238E27FC236}">
                <a16:creationId xmlns:a16="http://schemas.microsoft.com/office/drawing/2014/main" id="{42A69EEF-3AE3-37BB-40A1-EE3BF789BC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238"/>
            <a:ext cx="2362896" cy="785662"/>
          </a:xfrm>
          <a:prstGeom prst="rect">
            <a:avLst/>
          </a:prstGeom>
        </p:spPr>
      </p:pic>
      <p:sp>
        <p:nvSpPr>
          <p:cNvPr id="9220" name="Text Box 18"/>
          <p:cNvSpPr txBox="1">
            <a:spLocks noChangeArrowheads="1"/>
          </p:cNvSpPr>
          <p:nvPr/>
        </p:nvSpPr>
        <p:spPr bwMode="auto">
          <a:xfrm>
            <a:off x="2019300" y="4343400"/>
            <a:ext cx="4343400" cy="1649411"/>
          </a:xfrm>
          <a:prstGeom prst="rect">
            <a:avLst/>
          </a:prstGeom>
        </p:spPr>
        <p:txBody>
          <a:bodyPr vert="horz" lIns="91440" tIns="45720" rIns="91440" bIns="45720" rtlCol="0">
            <a:normAutofit/>
          </a:bodyPr>
          <a:lstStyle/>
          <a:p>
            <a:pPr algn="ctr">
              <a:spcBef>
                <a:spcPts val="1000"/>
              </a:spcBef>
              <a:buClr>
                <a:schemeClr val="accent1"/>
              </a:buClr>
              <a:buSzPct val="80000"/>
            </a:pPr>
            <a:r>
              <a:rPr lang="en-US" sz="2800" b="1" dirty="0">
                <a:solidFill>
                  <a:schemeClr val="tx1">
                    <a:lumMod val="75000"/>
                    <a:lumOff val="25000"/>
                  </a:schemeClr>
                </a:solidFill>
              </a:rPr>
              <a:t>2023 – 2024</a:t>
            </a:r>
            <a:br>
              <a:rPr lang="en-US" sz="2800" b="1" dirty="0">
                <a:solidFill>
                  <a:schemeClr val="tx1">
                    <a:lumMod val="75000"/>
                    <a:lumOff val="25000"/>
                  </a:schemeClr>
                </a:solidFill>
              </a:rPr>
            </a:br>
            <a:r>
              <a:rPr lang="en-US" sz="2800" b="1" dirty="0">
                <a:solidFill>
                  <a:schemeClr val="tx1">
                    <a:lumMod val="75000"/>
                    <a:lumOff val="25000"/>
                  </a:schemeClr>
                </a:solidFill>
              </a:rPr>
              <a:t>Rating Presentation</a:t>
            </a:r>
          </a:p>
          <a:p>
            <a:pPr algn="ctr">
              <a:spcBef>
                <a:spcPts val="1000"/>
              </a:spcBef>
              <a:buClr>
                <a:schemeClr val="accent1"/>
              </a:buClr>
              <a:buSzPct val="80000"/>
            </a:pPr>
            <a:r>
              <a:rPr lang="en-US" b="1" dirty="0">
                <a:solidFill>
                  <a:schemeClr val="tx1">
                    <a:lumMod val="75000"/>
                    <a:lumOff val="25000"/>
                  </a:schemeClr>
                </a:solidFill>
              </a:rPr>
              <a:t>(Fiscal Year 2022-2023 Data)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6"/>
          <p:cNvSpPr>
            <a:spLocks noGrp="1" noChangeArrowheads="1"/>
          </p:cNvSpPr>
          <p:nvPr>
            <p:ph type="title"/>
          </p:nvPr>
        </p:nvSpPr>
        <p:spPr>
          <a:xfrm>
            <a:off x="609600" y="1066800"/>
            <a:ext cx="7772400" cy="685800"/>
          </a:xfrm>
          <a:noFill/>
        </p:spPr>
        <p:txBody>
          <a:bodyPr>
            <a:normAutofit fontScale="90000"/>
          </a:bodyPr>
          <a:lstStyle/>
          <a:p>
            <a:pPr algn="l"/>
            <a:r>
              <a:rPr lang="en-US" sz="4000" b="1" dirty="0">
                <a:solidFill>
                  <a:srgbClr val="000099"/>
                </a:solidFill>
                <a:latin typeface="Arial" pitchFamily="34" charset="0"/>
                <a:cs typeface="Arial" pitchFamily="34" charset="0"/>
              </a:rPr>
              <a:t>How Ratings Are Assessed</a:t>
            </a:r>
          </a:p>
        </p:txBody>
      </p:sp>
      <p:sp>
        <p:nvSpPr>
          <p:cNvPr id="14339" name="Rectangle 3"/>
          <p:cNvSpPr>
            <a:spLocks noGrp="1" noChangeArrowheads="1"/>
          </p:cNvSpPr>
          <p:nvPr>
            <p:ph idx="1"/>
          </p:nvPr>
        </p:nvSpPr>
        <p:spPr>
          <a:xfrm>
            <a:off x="371541" y="1951902"/>
            <a:ext cx="8077200" cy="942945"/>
          </a:xfrm>
        </p:spPr>
        <p:txBody>
          <a:bodyPr>
            <a:noAutofit/>
          </a:bodyPr>
          <a:lstStyle/>
          <a:p>
            <a:pPr marL="0" lvl="0" indent="0">
              <a:buNone/>
              <a:tabLst>
                <a:tab pos="119063" algn="l"/>
                <a:tab pos="228600" algn="l"/>
              </a:tabLst>
            </a:pPr>
            <a:r>
              <a:rPr lang="en-US" sz="2600" dirty="0">
                <a:solidFill>
                  <a:prstClr val="black"/>
                </a:solidFill>
                <a:latin typeface="Arial" charset="0"/>
              </a:rPr>
              <a:t>13. </a:t>
            </a:r>
            <a:r>
              <a:rPr lang="en-US" sz="2200" dirty="0">
                <a:latin typeface="Arial" charset="0"/>
              </a:rPr>
              <a:t>Was the school district’s administrative cost ratio equal to or less than the threshold ratio? </a:t>
            </a:r>
          </a:p>
          <a:p>
            <a:pPr marL="0" lvl="0" indent="0">
              <a:buNone/>
              <a:tabLst>
                <a:tab pos="119063" algn="l"/>
                <a:tab pos="228600" algn="l"/>
              </a:tabLst>
            </a:pPr>
            <a:r>
              <a:rPr lang="en-US" sz="2600" dirty="0">
                <a:solidFill>
                  <a:prstClr val="black"/>
                </a:solidFill>
                <a:latin typeface="Arial" charset="0"/>
              </a:rPr>
              <a:t>				7.71%      </a:t>
            </a:r>
            <a:r>
              <a:rPr lang="en-US" sz="2600" b="1" dirty="0">
                <a:solidFill>
                  <a:srgbClr val="000099"/>
                </a:solidFill>
                <a:latin typeface="Arial" charset="0"/>
              </a:rPr>
              <a:t>10</a:t>
            </a:r>
            <a:r>
              <a:rPr lang="en-US" sz="2600" dirty="0">
                <a:solidFill>
                  <a:prstClr val="black"/>
                </a:solidFill>
                <a:latin typeface="Arial" charset="0"/>
              </a:rPr>
              <a:t> </a:t>
            </a:r>
            <a:r>
              <a:rPr lang="en-US" sz="2600" b="1" dirty="0">
                <a:solidFill>
                  <a:srgbClr val="000099"/>
                </a:solidFill>
                <a:latin typeface="Arial" charset="0"/>
              </a:rPr>
              <a:t>of 10 points</a:t>
            </a:r>
          </a:p>
        </p:txBody>
      </p:sp>
      <p:sp>
        <p:nvSpPr>
          <p:cNvPr id="14340" name="Slide Number Placeholder 5"/>
          <p:cNvSpPr>
            <a:spLocks noGrp="1"/>
          </p:cNvSpPr>
          <p:nvPr>
            <p:ph type="sldNum" sz="quarter" idx="12"/>
          </p:nvPr>
        </p:nvSpPr>
        <p:spPr>
          <a:noFill/>
        </p:spPr>
        <p:txBody>
          <a:bodyPr/>
          <a:lstStyle/>
          <a:p>
            <a:fld id="{031A482F-4BF7-4BA3-921B-6ACC2630FAE4}" type="slidenum">
              <a:rPr lang="en-US" smtClean="0"/>
              <a:pPr/>
              <a:t>10</a:t>
            </a:fld>
            <a:endParaRPr lang="en-US" dirty="0"/>
          </a:p>
        </p:txBody>
      </p:sp>
      <p:sp>
        <p:nvSpPr>
          <p:cNvPr id="14341" name="Line 7"/>
          <p:cNvSpPr>
            <a:spLocks noChangeShapeType="1"/>
          </p:cNvSpPr>
          <p:nvPr/>
        </p:nvSpPr>
        <p:spPr bwMode="auto">
          <a:xfrm>
            <a:off x="685800" y="1752600"/>
            <a:ext cx="7772400" cy="0"/>
          </a:xfrm>
          <a:prstGeom prst="line">
            <a:avLst/>
          </a:prstGeom>
          <a:noFill/>
          <a:ln w="63500">
            <a:solidFill>
              <a:srgbClr val="000099"/>
            </a:solidFill>
            <a:round/>
            <a:headEnd/>
            <a:tailEnd/>
          </a:ln>
        </p:spPr>
        <p:txBody>
          <a:bodyPr/>
          <a:lstStyle/>
          <a:p>
            <a:endParaRPr lang="en-US" dirty="0"/>
          </a:p>
        </p:txBody>
      </p:sp>
      <p:sp>
        <p:nvSpPr>
          <p:cNvPr id="2" name="TextBox 1"/>
          <p:cNvSpPr txBox="1"/>
          <p:nvPr/>
        </p:nvSpPr>
        <p:spPr>
          <a:xfrm>
            <a:off x="990601" y="3565631"/>
            <a:ext cx="2286000" cy="584775"/>
          </a:xfrm>
          <a:prstGeom prst="rect">
            <a:avLst/>
          </a:prstGeom>
          <a:noFill/>
        </p:spPr>
        <p:txBody>
          <a:bodyPr wrap="square" rtlCol="0">
            <a:spAutoFit/>
          </a:bodyPr>
          <a:lstStyle/>
          <a:p>
            <a:r>
              <a:rPr lang="en-US" sz="1600" dirty="0"/>
              <a:t>sum of amounts for </a:t>
            </a:r>
          </a:p>
          <a:p>
            <a:r>
              <a:rPr lang="en-US" sz="1600" dirty="0"/>
              <a:t>function codes 21 and 41</a:t>
            </a:r>
            <a:endParaRPr lang="en-US" sz="1600" u="sng" dirty="0">
              <a:latin typeface="Arial" panose="020B0604020202020204" pitchFamily="34" charset="0"/>
              <a:cs typeface="Arial" panose="020B0604020202020204" pitchFamily="34" charset="0"/>
            </a:endParaRPr>
          </a:p>
        </p:txBody>
      </p:sp>
      <p:cxnSp>
        <p:nvCxnSpPr>
          <p:cNvPr id="4" name="Straight Connector 3"/>
          <p:cNvCxnSpPr/>
          <p:nvPr/>
        </p:nvCxnSpPr>
        <p:spPr>
          <a:xfrm flipV="1">
            <a:off x="3429000" y="3685317"/>
            <a:ext cx="237266" cy="464122"/>
          </a:xfrm>
          <a:prstGeom prst="line">
            <a:avLst/>
          </a:prstGeom>
          <a:ln w="44450">
            <a:prstDash val="solid"/>
          </a:ln>
        </p:spPr>
        <p:style>
          <a:lnRef idx="1">
            <a:schemeClr val="accent1"/>
          </a:lnRef>
          <a:fillRef idx="0">
            <a:schemeClr val="accent1"/>
          </a:fillRef>
          <a:effectRef idx="0">
            <a:schemeClr val="accent1"/>
          </a:effectRef>
          <a:fontRef idx="minor">
            <a:schemeClr val="tx1"/>
          </a:fontRef>
        </p:style>
      </p:cxnSp>
      <p:sp>
        <p:nvSpPr>
          <p:cNvPr id="11" name="Equal 10"/>
          <p:cNvSpPr/>
          <p:nvPr/>
        </p:nvSpPr>
        <p:spPr>
          <a:xfrm>
            <a:off x="6291649" y="3629421"/>
            <a:ext cx="731520" cy="4572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p:cNvSpPr txBox="1"/>
          <p:nvPr/>
        </p:nvSpPr>
        <p:spPr>
          <a:xfrm>
            <a:off x="6901249" y="3442519"/>
            <a:ext cx="1709351" cy="830997"/>
          </a:xfrm>
          <a:prstGeom prst="rect">
            <a:avLst/>
          </a:prstGeom>
          <a:noFill/>
        </p:spPr>
        <p:txBody>
          <a:bodyPr wrap="square" rtlCol="0">
            <a:spAutoFit/>
          </a:bodyPr>
          <a:lstStyle/>
          <a:p>
            <a:pPr algn="ctr"/>
            <a:r>
              <a:rPr lang="en-US" sz="1600" dirty="0">
                <a:latin typeface="Arial" panose="020B0604020202020204" pitchFamily="34" charset="0"/>
                <a:cs typeface="Arial" panose="020B0604020202020204" pitchFamily="34" charset="0"/>
              </a:rPr>
              <a:t>Administrative</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Cost</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Ratio</a:t>
            </a:r>
          </a:p>
        </p:txBody>
      </p:sp>
      <p:sp>
        <p:nvSpPr>
          <p:cNvPr id="18" name="TextBox 17"/>
          <p:cNvSpPr txBox="1"/>
          <p:nvPr/>
        </p:nvSpPr>
        <p:spPr>
          <a:xfrm>
            <a:off x="609600" y="4689947"/>
            <a:ext cx="7848600" cy="1514003"/>
          </a:xfrm>
          <a:prstGeom prst="rect">
            <a:avLst/>
          </a:prstGeom>
          <a:noFill/>
        </p:spPr>
        <p:txBody>
          <a:bodyPr wrap="none" rtlCol="0">
            <a:normAutofit fontScale="85000" lnSpcReduction="20000"/>
          </a:bodyPr>
          <a:lstStyle/>
          <a:p>
            <a:r>
              <a:rPr lang="en-US" sz="1400" dirty="0"/>
              <a:t>              21-Instructional Leadership                                       </a:t>
            </a:r>
            <a:r>
              <a:rPr lang="en-US" sz="900" dirty="0"/>
              <a:t> </a:t>
            </a:r>
            <a:r>
              <a:rPr lang="en-US" sz="1400" dirty="0"/>
              <a:t>11-Instruction </a:t>
            </a:r>
          </a:p>
          <a:p>
            <a:r>
              <a:rPr lang="en-US" sz="1400" dirty="0"/>
              <a:t>              41-General Administration                                         12-Instructional Resources and Media Services</a:t>
            </a:r>
          </a:p>
          <a:p>
            <a:r>
              <a:rPr lang="en-US" sz="1400" dirty="0"/>
              <a:t>                                                                                                  13-Curriculum and Instructional Staff Development </a:t>
            </a:r>
            <a:br>
              <a:rPr lang="en-US" sz="1400" dirty="0"/>
            </a:br>
            <a:r>
              <a:rPr lang="en-US" sz="1400" dirty="0"/>
              <a:t>                                                                                                  </a:t>
            </a:r>
            <a:r>
              <a:rPr lang="en-US" sz="400" dirty="0"/>
              <a:t> </a:t>
            </a:r>
            <a:r>
              <a:rPr lang="en-US" sz="1400" dirty="0"/>
              <a:t>31-Guidance, Counseling and Evaluation Services</a:t>
            </a:r>
          </a:p>
          <a:p>
            <a:endParaRPr lang="en-US" sz="1400" dirty="0"/>
          </a:p>
          <a:p>
            <a:r>
              <a:rPr lang="en-US" sz="1400" dirty="0"/>
              <a:t>Prior year district administrative cost ration was 6.92%, two years ago the ratio was 7.13%</a:t>
            </a:r>
          </a:p>
          <a:p>
            <a:endParaRPr lang="en-US" sz="1400" dirty="0"/>
          </a:p>
          <a:p>
            <a:r>
              <a:rPr lang="en-US" sz="1400" dirty="0"/>
              <a:t>Only payroll (excluding TRS On-Behalf), professional and contracted services, supplies and materials, other operating costs </a:t>
            </a:r>
          </a:p>
          <a:p>
            <a:r>
              <a:rPr lang="en-US" sz="1400" dirty="0"/>
              <a:t>are used in the calculation of the administrative cost ratio.</a:t>
            </a:r>
          </a:p>
        </p:txBody>
      </p:sp>
      <p:sp>
        <p:nvSpPr>
          <p:cNvPr id="20" name="TextBox 19"/>
          <p:cNvSpPr txBox="1"/>
          <p:nvPr/>
        </p:nvSpPr>
        <p:spPr>
          <a:xfrm>
            <a:off x="3853249" y="3606225"/>
            <a:ext cx="2514600" cy="584775"/>
          </a:xfrm>
          <a:prstGeom prst="rect">
            <a:avLst/>
          </a:prstGeom>
          <a:noFill/>
        </p:spPr>
        <p:txBody>
          <a:bodyPr wrap="square" rtlCol="0">
            <a:spAutoFit/>
          </a:bodyPr>
          <a:lstStyle/>
          <a:p>
            <a:r>
              <a:rPr lang="en-US" sz="1600" dirty="0"/>
              <a:t>sum of amounts for function </a:t>
            </a:r>
          </a:p>
          <a:p>
            <a:r>
              <a:rPr lang="en-US" sz="1600" dirty="0"/>
              <a:t>codes 11, 12, 13, and 31</a:t>
            </a:r>
            <a:endParaRPr lang="en-US" sz="1600" u="sng" dirty="0">
              <a:latin typeface="Arial" panose="020B0604020202020204" pitchFamily="34" charset="0"/>
              <a:cs typeface="Arial" panose="020B0604020202020204" pitchFamily="34" charset="0"/>
            </a:endParaRPr>
          </a:p>
        </p:txBody>
      </p:sp>
      <p:sp>
        <p:nvSpPr>
          <p:cNvPr id="8" name="Double Bracket 7"/>
          <p:cNvSpPr/>
          <p:nvPr/>
        </p:nvSpPr>
        <p:spPr>
          <a:xfrm>
            <a:off x="1030759" y="3505200"/>
            <a:ext cx="2169641" cy="914400"/>
          </a:xfrm>
          <a:prstGeom prst="bracketPair">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Double Bracket 20"/>
          <p:cNvSpPr/>
          <p:nvPr/>
        </p:nvSpPr>
        <p:spPr>
          <a:xfrm>
            <a:off x="3929449" y="3505200"/>
            <a:ext cx="2362200" cy="914400"/>
          </a:xfrm>
          <a:prstGeom prst="bracketPair">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 name="Picture 2" descr="A logo with green letters&#10;&#10;Description automatically generated">
            <a:extLst>
              <a:ext uri="{FF2B5EF4-FFF2-40B4-BE49-F238E27FC236}">
                <a16:creationId xmlns:a16="http://schemas.microsoft.com/office/drawing/2014/main" id="{4A4C969A-1F93-87F1-3EA4-1DE57629AB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spTree>
    <p:extLst>
      <p:ext uri="{BB962C8B-B14F-4D97-AF65-F5344CB8AC3E}">
        <p14:creationId xmlns:p14="http://schemas.microsoft.com/office/powerpoint/2010/main" val="2592154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3"/>
          <p:cNvSpPr>
            <a:spLocks noGrp="1" noChangeArrowheads="1"/>
          </p:cNvSpPr>
          <p:nvPr>
            <p:ph type="title"/>
          </p:nvPr>
        </p:nvSpPr>
        <p:spPr>
          <a:xfrm>
            <a:off x="609600" y="1066800"/>
            <a:ext cx="7772400" cy="685800"/>
          </a:xfrm>
          <a:noFill/>
        </p:spPr>
        <p:txBody>
          <a:bodyPr>
            <a:normAutofit fontScale="90000"/>
          </a:bodyPr>
          <a:lstStyle/>
          <a:p>
            <a:pPr algn="l"/>
            <a:r>
              <a:rPr lang="en-US" sz="4000" b="1" dirty="0">
                <a:solidFill>
                  <a:srgbClr val="000099"/>
                </a:solidFill>
                <a:latin typeface="Arial" pitchFamily="34" charset="0"/>
                <a:cs typeface="Arial" pitchFamily="34" charset="0"/>
              </a:rPr>
              <a:t>How Ratings Are Assessed</a:t>
            </a:r>
          </a:p>
        </p:txBody>
      </p:sp>
      <p:sp>
        <p:nvSpPr>
          <p:cNvPr id="18435" name="Rectangle 2"/>
          <p:cNvSpPr>
            <a:spLocks noGrp="1" noChangeArrowheads="1"/>
          </p:cNvSpPr>
          <p:nvPr>
            <p:ph idx="1"/>
          </p:nvPr>
        </p:nvSpPr>
        <p:spPr>
          <a:xfrm>
            <a:off x="381000" y="2052638"/>
            <a:ext cx="8077200" cy="4729162"/>
          </a:xfrm>
        </p:spPr>
        <p:txBody>
          <a:bodyPr>
            <a:normAutofit/>
          </a:bodyPr>
          <a:lstStyle/>
          <a:p>
            <a:pPr marL="457200" indent="-457200">
              <a:lnSpc>
                <a:spcPct val="90000"/>
              </a:lnSpc>
              <a:buFont typeface="+mj-lt"/>
              <a:buAutoNum type="arabicPeriod" startAt="14"/>
              <a:tabLst>
                <a:tab pos="119063" algn="l"/>
              </a:tabLst>
            </a:pPr>
            <a:r>
              <a:rPr lang="en-US" sz="2200" dirty="0">
                <a:latin typeface="Arial" charset="0"/>
              </a:rPr>
              <a:t>Did the school district not have a 15 percent decline in the students to staff ratio over 3 years (total enrollment to total staff)? </a:t>
            </a:r>
            <a:r>
              <a:rPr lang="en-US" sz="2200" b="1" dirty="0">
                <a:solidFill>
                  <a:srgbClr val="000099"/>
                </a:solidFill>
                <a:latin typeface="Arial" charset="0"/>
              </a:rPr>
              <a:t>10 </a:t>
            </a:r>
          </a:p>
          <a:p>
            <a:pPr marL="457200" indent="-457200">
              <a:lnSpc>
                <a:spcPct val="90000"/>
              </a:lnSpc>
              <a:buFont typeface="+mj-lt"/>
              <a:buAutoNum type="arabicPeriod" startAt="14"/>
              <a:tabLst>
                <a:tab pos="119063" algn="l"/>
              </a:tabLst>
            </a:pPr>
            <a:endParaRPr lang="en-US" sz="2200" dirty="0">
              <a:latin typeface="Arial" charset="0"/>
            </a:endParaRPr>
          </a:p>
          <a:p>
            <a:pPr marL="457200" indent="-457200">
              <a:lnSpc>
                <a:spcPct val="90000"/>
              </a:lnSpc>
              <a:buFont typeface="+mj-lt"/>
              <a:buAutoNum type="arabicPeriod" startAt="14"/>
              <a:tabLst>
                <a:tab pos="119063" algn="l"/>
              </a:tabLst>
            </a:pPr>
            <a:r>
              <a:rPr lang="en-US" sz="2200" dirty="0">
                <a:latin typeface="Arial" charset="0"/>
              </a:rPr>
              <a:t>Was the school district's ADA within the allotted range of the district's biennial pupil projection(s) submitted to TEA? </a:t>
            </a:r>
            <a:r>
              <a:rPr lang="en-US" sz="2200" b="1" dirty="0">
                <a:solidFill>
                  <a:srgbClr val="000099"/>
                </a:solidFill>
                <a:latin typeface="Arial" charset="0"/>
              </a:rPr>
              <a:t>This </a:t>
            </a:r>
            <a:r>
              <a:rPr lang="en-US" sz="2200" b="1" u="sng" dirty="0">
                <a:solidFill>
                  <a:srgbClr val="000099"/>
                </a:solidFill>
                <a:latin typeface="Arial" charset="0"/>
              </a:rPr>
              <a:t>indicator is paused</a:t>
            </a:r>
            <a:r>
              <a:rPr lang="en-US" sz="2200" b="1" dirty="0">
                <a:solidFill>
                  <a:srgbClr val="000099"/>
                </a:solidFill>
                <a:latin typeface="Arial" charset="0"/>
              </a:rPr>
              <a:t> for fiscal year 2023-2024. Its being paused since the 2021-2022 rating. </a:t>
            </a:r>
          </a:p>
          <a:p>
            <a:pPr marL="457200" indent="-457200">
              <a:lnSpc>
                <a:spcPct val="90000"/>
              </a:lnSpc>
              <a:buFont typeface="+mj-lt"/>
              <a:buAutoNum type="arabicPeriod" startAt="14"/>
              <a:tabLst>
                <a:tab pos="119063" algn="l"/>
              </a:tabLst>
            </a:pPr>
            <a:endParaRPr lang="en-US" sz="2200" dirty="0">
              <a:latin typeface="Arial" charset="0"/>
            </a:endParaRPr>
          </a:p>
          <a:p>
            <a:pPr marL="457200" indent="-457200">
              <a:lnSpc>
                <a:spcPct val="90000"/>
              </a:lnSpc>
              <a:buFont typeface="+mj-lt"/>
              <a:buAutoNum type="arabicPeriod" startAt="14"/>
              <a:tabLst>
                <a:tab pos="119063" algn="l"/>
              </a:tabLst>
            </a:pPr>
            <a:r>
              <a:rPr lang="en-US" sz="2200" dirty="0">
                <a:latin typeface="Arial" charset="0"/>
              </a:rPr>
              <a:t>Did the comparison of Public Education Information Management System (PEIMS) data to like information in the school district’s AFR result in a total variance of less than 3 percent of all expenditures by function? </a:t>
            </a:r>
            <a:r>
              <a:rPr lang="en-US" sz="2200" b="1" dirty="0">
                <a:solidFill>
                  <a:srgbClr val="000099"/>
                </a:solidFill>
                <a:latin typeface="Arial" charset="0"/>
              </a:rPr>
              <a:t>Ceiling Passed</a:t>
            </a:r>
          </a:p>
          <a:p>
            <a:pPr marL="0" indent="0">
              <a:lnSpc>
                <a:spcPct val="90000"/>
              </a:lnSpc>
              <a:buNone/>
              <a:tabLst>
                <a:tab pos="119063" algn="l"/>
              </a:tabLst>
            </a:pPr>
            <a:endParaRPr lang="en-US" sz="2600" dirty="0">
              <a:solidFill>
                <a:srgbClr val="000099"/>
              </a:solidFill>
              <a:latin typeface="Arial" charset="0"/>
            </a:endParaRPr>
          </a:p>
        </p:txBody>
      </p:sp>
      <p:sp>
        <p:nvSpPr>
          <p:cNvPr id="18436" name="Slide Number Placeholder 5"/>
          <p:cNvSpPr>
            <a:spLocks noGrp="1"/>
          </p:cNvSpPr>
          <p:nvPr>
            <p:ph type="sldNum" sz="quarter" idx="12"/>
          </p:nvPr>
        </p:nvSpPr>
        <p:spPr>
          <a:noFill/>
        </p:spPr>
        <p:txBody>
          <a:bodyPr/>
          <a:lstStyle/>
          <a:p>
            <a:fld id="{D16DB599-921D-46B0-8418-0B8C6F1B5757}" type="slidenum">
              <a:rPr lang="en-US" smtClean="0"/>
              <a:pPr/>
              <a:t>11</a:t>
            </a:fld>
            <a:endParaRPr lang="en-US" dirty="0"/>
          </a:p>
        </p:txBody>
      </p:sp>
      <p:sp>
        <p:nvSpPr>
          <p:cNvPr id="18437" name="Line 4"/>
          <p:cNvSpPr>
            <a:spLocks noChangeShapeType="1"/>
          </p:cNvSpPr>
          <p:nvPr/>
        </p:nvSpPr>
        <p:spPr bwMode="auto">
          <a:xfrm>
            <a:off x="685800" y="1752600"/>
            <a:ext cx="7772400" cy="0"/>
          </a:xfrm>
          <a:prstGeom prst="line">
            <a:avLst/>
          </a:prstGeom>
          <a:noFill/>
          <a:ln w="63500">
            <a:solidFill>
              <a:srgbClr val="000099"/>
            </a:solidFill>
            <a:round/>
            <a:headEnd/>
            <a:tailEnd/>
          </a:ln>
        </p:spPr>
        <p:txBody>
          <a:bodyPr/>
          <a:lstStyle/>
          <a:p>
            <a:endParaRPr lang="en-US" dirty="0"/>
          </a:p>
        </p:txBody>
      </p:sp>
      <p:pic>
        <p:nvPicPr>
          <p:cNvPr id="2" name="Picture 1" descr="A logo with green letters&#10;&#10;Description automatically generated">
            <a:extLst>
              <a:ext uri="{FF2B5EF4-FFF2-40B4-BE49-F238E27FC236}">
                <a16:creationId xmlns:a16="http://schemas.microsoft.com/office/drawing/2014/main" id="{55E6993E-10A1-3BFF-C716-9084676EB6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783"/>
            <a:ext cx="2211259" cy="734926"/>
          </a:xfrm>
          <a:prstGeom prst="rect">
            <a:avLst/>
          </a:prstGeom>
        </p:spPr>
      </p:pic>
    </p:spTree>
    <p:extLst>
      <p:ext uri="{BB962C8B-B14F-4D97-AF65-F5344CB8AC3E}">
        <p14:creationId xmlns:p14="http://schemas.microsoft.com/office/powerpoint/2010/main" val="3045513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3"/>
          <p:cNvSpPr>
            <a:spLocks noGrp="1" noChangeArrowheads="1"/>
          </p:cNvSpPr>
          <p:nvPr>
            <p:ph type="title"/>
          </p:nvPr>
        </p:nvSpPr>
        <p:spPr>
          <a:xfrm>
            <a:off x="609600" y="1066800"/>
            <a:ext cx="7772400" cy="685800"/>
          </a:xfrm>
          <a:noFill/>
        </p:spPr>
        <p:txBody>
          <a:bodyPr>
            <a:normAutofit fontScale="90000"/>
          </a:bodyPr>
          <a:lstStyle/>
          <a:p>
            <a:pPr algn="l"/>
            <a:r>
              <a:rPr lang="en-US" sz="4000" b="1" dirty="0">
                <a:solidFill>
                  <a:srgbClr val="000099"/>
                </a:solidFill>
                <a:latin typeface="Arial" pitchFamily="34" charset="0"/>
                <a:cs typeface="Arial" pitchFamily="34" charset="0"/>
              </a:rPr>
              <a:t>How Ratings Are Assessed</a:t>
            </a:r>
          </a:p>
        </p:txBody>
      </p:sp>
      <p:sp>
        <p:nvSpPr>
          <p:cNvPr id="18435" name="Rectangle 2"/>
          <p:cNvSpPr>
            <a:spLocks noGrp="1" noChangeArrowheads="1"/>
          </p:cNvSpPr>
          <p:nvPr>
            <p:ph idx="1"/>
          </p:nvPr>
        </p:nvSpPr>
        <p:spPr>
          <a:xfrm>
            <a:off x="381000" y="1828800"/>
            <a:ext cx="8077200" cy="4876800"/>
          </a:xfrm>
        </p:spPr>
        <p:txBody>
          <a:bodyPr>
            <a:normAutofit fontScale="85000" lnSpcReduction="20000"/>
          </a:bodyPr>
          <a:lstStyle/>
          <a:p>
            <a:pPr marL="457200" indent="-457200">
              <a:lnSpc>
                <a:spcPct val="90000"/>
              </a:lnSpc>
              <a:buFont typeface="+mj-lt"/>
              <a:buAutoNum type="arabicPeriod" startAt="17"/>
              <a:tabLst>
                <a:tab pos="119063" algn="l"/>
              </a:tabLst>
            </a:pPr>
            <a:r>
              <a:rPr lang="en-US" sz="2200" dirty="0">
                <a:latin typeface="Arial" charset="0"/>
              </a:rPr>
              <a:t>Did the external independent auditor report that the AFR was free of any instance(s) of material weaknesses in internal controls over financial reporting and compliance for local, state, federal funds and free from substantial doubt about the school district’s ability to continue as a going concern? </a:t>
            </a:r>
            <a:r>
              <a:rPr lang="en-US" sz="2200" b="1" dirty="0">
                <a:solidFill>
                  <a:srgbClr val="000099"/>
                </a:solidFill>
                <a:latin typeface="Arial" charset="0"/>
              </a:rPr>
              <a:t>Ceiling Passed</a:t>
            </a:r>
          </a:p>
          <a:p>
            <a:pPr marL="457200" indent="-457200">
              <a:lnSpc>
                <a:spcPct val="90000"/>
              </a:lnSpc>
              <a:buFont typeface="+mj-lt"/>
              <a:buAutoNum type="arabicPeriod" startAt="17"/>
              <a:tabLst>
                <a:tab pos="119063" algn="l"/>
              </a:tabLst>
            </a:pPr>
            <a:endParaRPr lang="en-US" sz="1000" dirty="0">
              <a:latin typeface="Arial" charset="0"/>
            </a:endParaRPr>
          </a:p>
          <a:p>
            <a:pPr marL="457200" indent="-457200">
              <a:lnSpc>
                <a:spcPct val="90000"/>
              </a:lnSpc>
              <a:buFont typeface="+mj-lt"/>
              <a:buAutoNum type="arabicPeriod" startAt="17"/>
              <a:tabLst>
                <a:tab pos="119063" algn="l"/>
              </a:tabLst>
            </a:pPr>
            <a:r>
              <a:rPr lang="en-US" sz="2200" dirty="0">
                <a:latin typeface="Arial" charset="0"/>
              </a:rPr>
              <a:t>Did the external independent auditor indicate the AFR was free of any instance(s) of material noncompliance for grants, contracts, and laws related to local, state, or federal funds? </a:t>
            </a:r>
            <a:r>
              <a:rPr lang="en-US" sz="2200" b="1" dirty="0">
                <a:solidFill>
                  <a:srgbClr val="000099"/>
                </a:solidFill>
                <a:latin typeface="Arial" charset="0"/>
              </a:rPr>
              <a:t>10</a:t>
            </a:r>
            <a:endParaRPr lang="en-US" sz="2200" dirty="0">
              <a:solidFill>
                <a:srgbClr val="000099"/>
              </a:solidFill>
              <a:latin typeface="Arial" charset="0"/>
            </a:endParaRPr>
          </a:p>
          <a:p>
            <a:pPr marL="457200" indent="-457200">
              <a:lnSpc>
                <a:spcPct val="90000"/>
              </a:lnSpc>
              <a:buFont typeface="+mj-lt"/>
              <a:buAutoNum type="arabicPeriod" startAt="17"/>
              <a:tabLst>
                <a:tab pos="119063" algn="l"/>
              </a:tabLst>
            </a:pPr>
            <a:endParaRPr lang="en-US" sz="1100" dirty="0">
              <a:latin typeface="Arial" charset="0"/>
            </a:endParaRPr>
          </a:p>
          <a:p>
            <a:pPr marL="457200" indent="-457200">
              <a:lnSpc>
                <a:spcPct val="90000"/>
              </a:lnSpc>
              <a:buFont typeface="+mj-lt"/>
              <a:buAutoNum type="arabicPeriod" startAt="17"/>
              <a:tabLst>
                <a:tab pos="119063" algn="l"/>
              </a:tabLst>
            </a:pPr>
            <a:r>
              <a:rPr lang="en-US" sz="2200" dirty="0">
                <a:latin typeface="Arial" charset="0"/>
              </a:rPr>
              <a:t>Did the school district post the required financial information on its website in accordance with Government Code, Local Government Code, Texas Education Code, Texas Administrative Code and other statutes, laws and rules that were in effect at the school district's fiscal year end? </a:t>
            </a:r>
            <a:r>
              <a:rPr lang="en-US" sz="2200" b="1" dirty="0">
                <a:solidFill>
                  <a:srgbClr val="000099"/>
                </a:solidFill>
                <a:latin typeface="Arial" charset="0"/>
              </a:rPr>
              <a:t>5</a:t>
            </a:r>
          </a:p>
          <a:p>
            <a:pPr marL="457200" indent="-457200">
              <a:lnSpc>
                <a:spcPct val="90000"/>
              </a:lnSpc>
              <a:buFont typeface="+mj-lt"/>
              <a:buAutoNum type="arabicPeriod" startAt="17"/>
              <a:tabLst>
                <a:tab pos="119063" algn="l"/>
              </a:tabLst>
            </a:pPr>
            <a:endParaRPr lang="en-US" sz="1100" dirty="0">
              <a:latin typeface="Arial" charset="0"/>
            </a:endParaRPr>
          </a:p>
          <a:p>
            <a:pPr marL="457200" indent="-457200">
              <a:lnSpc>
                <a:spcPct val="90000"/>
              </a:lnSpc>
              <a:buFont typeface="+mj-lt"/>
              <a:buAutoNum type="arabicPeriod" startAt="17"/>
              <a:tabLst>
                <a:tab pos="119063" algn="l"/>
              </a:tabLst>
            </a:pPr>
            <a:r>
              <a:rPr lang="en-US" sz="2200" dirty="0">
                <a:latin typeface="Arial" charset="0"/>
              </a:rPr>
              <a:t>Did the school district’s administration and school board members discuss any changes and/or impact to local, state, and federal funding at a board meeting within 120 days before the district adopted its budget? </a:t>
            </a:r>
            <a:r>
              <a:rPr lang="en-US" sz="2200" b="1" dirty="0">
                <a:solidFill>
                  <a:srgbClr val="000099"/>
                </a:solidFill>
                <a:latin typeface="Arial" charset="0"/>
              </a:rPr>
              <a:t>Ceiling Passed</a:t>
            </a:r>
          </a:p>
        </p:txBody>
      </p:sp>
      <p:sp>
        <p:nvSpPr>
          <p:cNvPr id="18436" name="Slide Number Placeholder 5"/>
          <p:cNvSpPr>
            <a:spLocks noGrp="1"/>
          </p:cNvSpPr>
          <p:nvPr>
            <p:ph type="sldNum" sz="quarter" idx="12"/>
          </p:nvPr>
        </p:nvSpPr>
        <p:spPr>
          <a:noFill/>
        </p:spPr>
        <p:txBody>
          <a:bodyPr/>
          <a:lstStyle/>
          <a:p>
            <a:fld id="{D16DB599-921D-46B0-8418-0B8C6F1B5757}" type="slidenum">
              <a:rPr lang="en-US" smtClean="0"/>
              <a:pPr/>
              <a:t>12</a:t>
            </a:fld>
            <a:endParaRPr lang="en-US" dirty="0"/>
          </a:p>
        </p:txBody>
      </p:sp>
      <p:sp>
        <p:nvSpPr>
          <p:cNvPr id="18437" name="Line 4"/>
          <p:cNvSpPr>
            <a:spLocks noChangeShapeType="1"/>
          </p:cNvSpPr>
          <p:nvPr/>
        </p:nvSpPr>
        <p:spPr bwMode="auto">
          <a:xfrm>
            <a:off x="685800" y="1752600"/>
            <a:ext cx="7772400" cy="0"/>
          </a:xfrm>
          <a:prstGeom prst="line">
            <a:avLst/>
          </a:prstGeom>
          <a:noFill/>
          <a:ln w="63500">
            <a:solidFill>
              <a:srgbClr val="000099"/>
            </a:solidFill>
            <a:round/>
            <a:headEnd/>
            <a:tailEnd/>
          </a:ln>
        </p:spPr>
        <p:txBody>
          <a:bodyPr/>
          <a:lstStyle/>
          <a:p>
            <a:endParaRPr lang="en-US" dirty="0"/>
          </a:p>
        </p:txBody>
      </p:sp>
      <p:pic>
        <p:nvPicPr>
          <p:cNvPr id="2" name="Picture 1" descr="A logo with green letters&#10;&#10;Description automatically generated">
            <a:extLst>
              <a:ext uri="{FF2B5EF4-FFF2-40B4-BE49-F238E27FC236}">
                <a16:creationId xmlns:a16="http://schemas.microsoft.com/office/drawing/2014/main" id="{40DA7211-9F60-CD21-4ACF-9AF28B0701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spTree>
    <p:extLst>
      <p:ext uri="{BB962C8B-B14F-4D97-AF65-F5344CB8AC3E}">
        <p14:creationId xmlns:p14="http://schemas.microsoft.com/office/powerpoint/2010/main" val="3804295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3"/>
          <p:cNvSpPr>
            <a:spLocks noGrp="1" noChangeArrowheads="1"/>
          </p:cNvSpPr>
          <p:nvPr>
            <p:ph type="title"/>
          </p:nvPr>
        </p:nvSpPr>
        <p:spPr>
          <a:xfrm>
            <a:off x="609600" y="1066800"/>
            <a:ext cx="7772400" cy="685800"/>
          </a:xfrm>
          <a:noFill/>
        </p:spPr>
        <p:txBody>
          <a:bodyPr>
            <a:normAutofit fontScale="90000"/>
          </a:bodyPr>
          <a:lstStyle/>
          <a:p>
            <a:pPr algn="l"/>
            <a:r>
              <a:rPr lang="en-US" sz="4000" b="1" dirty="0">
                <a:solidFill>
                  <a:srgbClr val="000099"/>
                </a:solidFill>
                <a:latin typeface="Arial" pitchFamily="34" charset="0"/>
                <a:cs typeface="Arial" pitchFamily="34" charset="0"/>
              </a:rPr>
              <a:t>How Ratings Are Assessed</a:t>
            </a:r>
          </a:p>
        </p:txBody>
      </p:sp>
      <p:sp>
        <p:nvSpPr>
          <p:cNvPr id="18435" name="Rectangle 2"/>
          <p:cNvSpPr>
            <a:spLocks noGrp="1" noChangeArrowheads="1"/>
          </p:cNvSpPr>
          <p:nvPr>
            <p:ph idx="1"/>
          </p:nvPr>
        </p:nvSpPr>
        <p:spPr>
          <a:xfrm>
            <a:off x="381000" y="1828800"/>
            <a:ext cx="8077200" cy="1828800"/>
          </a:xfrm>
        </p:spPr>
        <p:txBody>
          <a:bodyPr>
            <a:normAutofit/>
          </a:bodyPr>
          <a:lstStyle/>
          <a:p>
            <a:pPr marL="457200" indent="-457200">
              <a:lnSpc>
                <a:spcPct val="90000"/>
              </a:lnSpc>
              <a:buFont typeface="+mj-lt"/>
              <a:buAutoNum type="arabicPeriod" startAt="21"/>
              <a:tabLst>
                <a:tab pos="119063" algn="l"/>
              </a:tabLst>
            </a:pPr>
            <a:r>
              <a:rPr lang="en-US" sz="1900" dirty="0">
                <a:latin typeface="Arial" charset="0"/>
              </a:rPr>
              <a:t>Did the school district receive an adjusted repayment schedule for more than one fiscal year for an overallocation of Foundation School Program (FSP) funds because of a financial hardship? </a:t>
            </a:r>
            <a:r>
              <a:rPr lang="en-US" sz="2000" b="1" dirty="0">
                <a:solidFill>
                  <a:srgbClr val="000099"/>
                </a:solidFill>
                <a:latin typeface="Arial" charset="0"/>
              </a:rPr>
              <a:t>Ceiling Passed – New this year</a:t>
            </a:r>
            <a:endParaRPr lang="en-US" sz="1900" dirty="0">
              <a:latin typeface="Arial" charset="0"/>
            </a:endParaRPr>
          </a:p>
        </p:txBody>
      </p:sp>
      <p:sp>
        <p:nvSpPr>
          <p:cNvPr id="18436" name="Slide Number Placeholder 5"/>
          <p:cNvSpPr>
            <a:spLocks noGrp="1"/>
          </p:cNvSpPr>
          <p:nvPr>
            <p:ph type="sldNum" sz="quarter" idx="12"/>
          </p:nvPr>
        </p:nvSpPr>
        <p:spPr>
          <a:noFill/>
        </p:spPr>
        <p:txBody>
          <a:bodyPr/>
          <a:lstStyle/>
          <a:p>
            <a:fld id="{D16DB599-921D-46B0-8418-0B8C6F1B5757}" type="slidenum">
              <a:rPr lang="en-US" smtClean="0"/>
              <a:pPr/>
              <a:t>13</a:t>
            </a:fld>
            <a:endParaRPr lang="en-US" dirty="0"/>
          </a:p>
        </p:txBody>
      </p:sp>
      <p:sp>
        <p:nvSpPr>
          <p:cNvPr id="18437" name="Line 4"/>
          <p:cNvSpPr>
            <a:spLocks noChangeShapeType="1"/>
          </p:cNvSpPr>
          <p:nvPr/>
        </p:nvSpPr>
        <p:spPr bwMode="auto">
          <a:xfrm>
            <a:off x="685800" y="1752600"/>
            <a:ext cx="7772400" cy="0"/>
          </a:xfrm>
          <a:prstGeom prst="line">
            <a:avLst/>
          </a:prstGeom>
          <a:noFill/>
          <a:ln w="63500">
            <a:solidFill>
              <a:srgbClr val="000099"/>
            </a:solidFill>
            <a:round/>
            <a:headEnd/>
            <a:tailEnd/>
          </a:ln>
        </p:spPr>
        <p:txBody>
          <a:bodyPr/>
          <a:lstStyle/>
          <a:p>
            <a:endParaRPr lang="en-US" dirty="0"/>
          </a:p>
        </p:txBody>
      </p:sp>
      <p:pic>
        <p:nvPicPr>
          <p:cNvPr id="2" name="Picture 1" descr="A logo with green letters&#10;&#10;Description automatically generated">
            <a:extLst>
              <a:ext uri="{FF2B5EF4-FFF2-40B4-BE49-F238E27FC236}">
                <a16:creationId xmlns:a16="http://schemas.microsoft.com/office/drawing/2014/main" id="{40DA7211-9F60-CD21-4ACF-9AF28B0701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spTree>
    <p:extLst>
      <p:ext uri="{BB962C8B-B14F-4D97-AF65-F5344CB8AC3E}">
        <p14:creationId xmlns:p14="http://schemas.microsoft.com/office/powerpoint/2010/main" val="3465192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1066800"/>
            <a:ext cx="7772400" cy="685800"/>
          </a:xfrm>
        </p:spPr>
        <p:txBody>
          <a:bodyPr>
            <a:normAutofit fontScale="90000"/>
          </a:bodyPr>
          <a:lstStyle/>
          <a:p>
            <a:pPr algn="l"/>
            <a:r>
              <a:rPr lang="en-US" sz="4000" b="1" dirty="0">
                <a:solidFill>
                  <a:srgbClr val="000099"/>
                </a:solidFill>
                <a:latin typeface="Arial" charset="0"/>
              </a:rPr>
              <a:t>What is GISD’s Rating?</a:t>
            </a:r>
          </a:p>
        </p:txBody>
      </p:sp>
      <p:sp>
        <p:nvSpPr>
          <p:cNvPr id="29699" name="Rectangle 3"/>
          <p:cNvSpPr>
            <a:spLocks noGrp="1" noChangeArrowheads="1"/>
          </p:cNvSpPr>
          <p:nvPr>
            <p:ph idx="1"/>
          </p:nvPr>
        </p:nvSpPr>
        <p:spPr>
          <a:xfrm>
            <a:off x="609600" y="2133601"/>
            <a:ext cx="7543800" cy="3810000"/>
          </a:xfrm>
        </p:spPr>
        <p:txBody>
          <a:bodyPr>
            <a:normAutofit lnSpcReduction="10000"/>
          </a:bodyPr>
          <a:lstStyle/>
          <a:p>
            <a:pPr>
              <a:lnSpc>
                <a:spcPct val="80000"/>
              </a:lnSpc>
            </a:pPr>
            <a:r>
              <a:rPr lang="en-US" sz="2600" dirty="0">
                <a:solidFill>
                  <a:srgbClr val="000099"/>
                </a:solidFill>
                <a:latin typeface="Arial" charset="0"/>
              </a:rPr>
              <a:t>A = Superior Achievement</a:t>
            </a:r>
          </a:p>
          <a:p>
            <a:pPr lvl="1">
              <a:buFontTx/>
              <a:buNone/>
            </a:pPr>
            <a:endParaRPr lang="en-US" sz="2600" i="1" dirty="0">
              <a:latin typeface="Arial" charset="0"/>
            </a:endParaRPr>
          </a:p>
          <a:p>
            <a:pPr lvl="1"/>
            <a:r>
              <a:rPr lang="en-US" sz="2600" i="1" dirty="0">
                <a:solidFill>
                  <a:srgbClr val="0070C0"/>
                </a:solidFill>
                <a:latin typeface="Arial" charset="0"/>
              </a:rPr>
              <a:t>GISD received a YES or the maximum points on all indicators.  </a:t>
            </a:r>
          </a:p>
          <a:p>
            <a:pPr lvl="1">
              <a:buFontTx/>
              <a:buNone/>
            </a:pPr>
            <a:endParaRPr lang="en-US" sz="2600" i="1" dirty="0">
              <a:solidFill>
                <a:srgbClr val="FF0000"/>
              </a:solidFill>
              <a:latin typeface="Arial" charset="0"/>
            </a:endParaRPr>
          </a:p>
          <a:p>
            <a:pPr lvl="1"/>
            <a:r>
              <a:rPr lang="en-US" sz="2600" i="1" dirty="0">
                <a:solidFill>
                  <a:srgbClr val="339933"/>
                </a:solidFill>
                <a:latin typeface="Arial" charset="0"/>
              </a:rPr>
              <a:t>The district received the highest rating possible as established under guidelines and rules established by the Texas Education Agency.</a:t>
            </a:r>
          </a:p>
        </p:txBody>
      </p:sp>
      <p:sp>
        <p:nvSpPr>
          <p:cNvPr id="29700" name="Slide Number Placeholder 5"/>
          <p:cNvSpPr>
            <a:spLocks noGrp="1"/>
          </p:cNvSpPr>
          <p:nvPr>
            <p:ph type="sldNum" sz="quarter" idx="12"/>
          </p:nvPr>
        </p:nvSpPr>
        <p:spPr>
          <a:noFill/>
        </p:spPr>
        <p:txBody>
          <a:bodyPr/>
          <a:lstStyle/>
          <a:p>
            <a:fld id="{19BB4E81-DCEC-434A-9632-0555185397D5}" type="slidenum">
              <a:rPr lang="en-US" smtClean="0"/>
              <a:pPr/>
              <a:t>14</a:t>
            </a:fld>
            <a:endParaRPr lang="en-US" dirty="0"/>
          </a:p>
        </p:txBody>
      </p:sp>
      <p:sp>
        <p:nvSpPr>
          <p:cNvPr id="29701" name="Line 4"/>
          <p:cNvSpPr>
            <a:spLocks noChangeShapeType="1"/>
          </p:cNvSpPr>
          <p:nvPr/>
        </p:nvSpPr>
        <p:spPr bwMode="auto">
          <a:xfrm>
            <a:off x="685800" y="1752600"/>
            <a:ext cx="7772400" cy="0"/>
          </a:xfrm>
          <a:prstGeom prst="line">
            <a:avLst/>
          </a:prstGeom>
          <a:noFill/>
          <a:ln w="63500">
            <a:solidFill>
              <a:srgbClr val="000099"/>
            </a:solidFill>
            <a:round/>
            <a:headEnd/>
            <a:tailEnd/>
          </a:ln>
        </p:spPr>
        <p:txBody>
          <a:bodyPr/>
          <a:lstStyle/>
          <a:p>
            <a:endParaRPr lang="en-US" dirty="0"/>
          </a:p>
        </p:txBody>
      </p:sp>
      <p:pic>
        <p:nvPicPr>
          <p:cNvPr id="2" name="Picture 1" descr="A logo with green letters&#10;&#10;Description automatically generated">
            <a:extLst>
              <a:ext uri="{FF2B5EF4-FFF2-40B4-BE49-F238E27FC236}">
                <a16:creationId xmlns:a16="http://schemas.microsoft.com/office/drawing/2014/main" id="{4FE271D2-B301-7822-B760-0E55185A7D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3"/>
          <p:cNvSpPr>
            <a:spLocks noGrp="1"/>
          </p:cNvSpPr>
          <p:nvPr>
            <p:ph type="title"/>
          </p:nvPr>
        </p:nvSpPr>
        <p:spPr>
          <a:xfrm>
            <a:off x="381000" y="1279525"/>
            <a:ext cx="8229600" cy="990600"/>
          </a:xfrm>
        </p:spPr>
        <p:txBody>
          <a:bodyPr>
            <a:normAutofit/>
          </a:bodyPr>
          <a:lstStyle/>
          <a:p>
            <a:r>
              <a:rPr lang="en-US" sz="3600" dirty="0"/>
              <a:t>Required Disclosures</a:t>
            </a:r>
          </a:p>
        </p:txBody>
      </p:sp>
      <p:sp>
        <p:nvSpPr>
          <p:cNvPr id="3" name="Content Placeholder 2"/>
          <p:cNvSpPr>
            <a:spLocks noGrp="1"/>
          </p:cNvSpPr>
          <p:nvPr>
            <p:ph idx="1"/>
          </p:nvPr>
        </p:nvSpPr>
        <p:spPr>
          <a:xfrm>
            <a:off x="457200" y="2438400"/>
            <a:ext cx="8229600" cy="1371600"/>
          </a:xfrm>
        </p:spPr>
        <p:txBody>
          <a:bodyPr/>
          <a:lstStyle/>
          <a:p>
            <a:r>
              <a:rPr lang="en-US" dirty="0"/>
              <a:t>Superintendent’s Current Contract</a:t>
            </a:r>
          </a:p>
          <a:p>
            <a:pPr marL="0" indent="0" algn="ctr">
              <a:buNone/>
            </a:pPr>
            <a:r>
              <a:rPr lang="en-US" sz="2600" b="1" u="sng" dirty="0">
                <a:solidFill>
                  <a:srgbClr val="0000FF"/>
                </a:solidFill>
                <a:hlinkClick r:id="rId2"/>
              </a:rPr>
              <a:t>https://garlandisd.net/about/financial-information</a:t>
            </a:r>
            <a:endParaRPr lang="en-US" sz="2600" b="1" u="sng" dirty="0">
              <a:solidFill>
                <a:srgbClr val="0000FF"/>
              </a:solidFill>
            </a:endParaRPr>
          </a:p>
          <a:p>
            <a:pPr marL="0" indent="0">
              <a:buNone/>
            </a:pPr>
            <a:endParaRPr lang="en-US" sz="2600" b="1" dirty="0">
              <a:solidFill>
                <a:srgbClr val="000099"/>
              </a:solidFill>
            </a:endParaRPr>
          </a:p>
        </p:txBody>
      </p:sp>
      <p:sp>
        <p:nvSpPr>
          <p:cNvPr id="4" name="Slide Number Placeholder 3"/>
          <p:cNvSpPr>
            <a:spLocks noGrp="1"/>
          </p:cNvSpPr>
          <p:nvPr>
            <p:ph type="sldNum" sz="quarter" idx="12"/>
          </p:nvPr>
        </p:nvSpPr>
        <p:spPr/>
        <p:txBody>
          <a:bodyPr/>
          <a:lstStyle/>
          <a:p>
            <a:pPr>
              <a:defRPr/>
            </a:pPr>
            <a:fld id="{9D73CA33-2F4F-4D97-A490-7255F4BE16BF}" type="slidenum">
              <a:rPr lang="en-US" smtClean="0"/>
              <a:pPr>
                <a:defRPr/>
              </a:pPr>
              <a:t>15</a:t>
            </a:fld>
            <a:endParaRPr lang="en-US" dirty="0"/>
          </a:p>
        </p:txBody>
      </p:sp>
      <p:pic>
        <p:nvPicPr>
          <p:cNvPr id="2" name="Picture 1" descr="A logo with green letters&#10;&#10;Description automatically generated">
            <a:extLst>
              <a:ext uri="{FF2B5EF4-FFF2-40B4-BE49-F238E27FC236}">
                <a16:creationId xmlns:a16="http://schemas.microsoft.com/office/drawing/2014/main" id="{F39D03E4-A4F7-C465-D58C-B8ABC9CFE0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838200"/>
            <a:ext cx="8229600" cy="990600"/>
          </a:xfrm>
        </p:spPr>
        <p:txBody>
          <a:bodyPr>
            <a:normAutofit/>
          </a:bodyPr>
          <a:lstStyle/>
          <a:p>
            <a:r>
              <a:rPr lang="en-US" sz="3600" dirty="0"/>
              <a:t>Required Disclosures</a:t>
            </a:r>
          </a:p>
        </p:txBody>
      </p:sp>
      <p:sp>
        <p:nvSpPr>
          <p:cNvPr id="3" name="Slide Number Placeholder 2"/>
          <p:cNvSpPr>
            <a:spLocks noGrp="1"/>
          </p:cNvSpPr>
          <p:nvPr>
            <p:ph type="sldNum" sz="quarter" idx="12"/>
          </p:nvPr>
        </p:nvSpPr>
        <p:spPr/>
        <p:txBody>
          <a:bodyPr/>
          <a:lstStyle/>
          <a:p>
            <a:pPr>
              <a:defRPr/>
            </a:pPr>
            <a:fld id="{987A95E5-FC1D-408C-B8A6-D6E3239CA939}" type="slidenum">
              <a:rPr lang="en-US" smtClean="0">
                <a:solidFill>
                  <a:prstClr val="black">
                    <a:tint val="75000"/>
                  </a:prstClr>
                </a:solidFill>
              </a:rPr>
              <a:pPr>
                <a:defRPr/>
              </a:pPr>
              <a:t>16</a:t>
            </a:fld>
            <a:endParaRPr lang="en-US" dirty="0">
              <a:solidFill>
                <a:prstClr val="black">
                  <a:tint val="75000"/>
                </a:prstClr>
              </a:solidFill>
            </a:endParaRPr>
          </a:p>
        </p:txBody>
      </p:sp>
      <p:sp>
        <p:nvSpPr>
          <p:cNvPr id="8" name="TextBox 7"/>
          <p:cNvSpPr txBox="1"/>
          <p:nvPr/>
        </p:nvSpPr>
        <p:spPr>
          <a:xfrm>
            <a:off x="533400" y="1981200"/>
            <a:ext cx="8077200" cy="615553"/>
          </a:xfrm>
          <a:prstGeom prst="rect">
            <a:avLst/>
          </a:prstGeom>
          <a:noFill/>
        </p:spPr>
        <p:txBody>
          <a:bodyPr wrap="square" rtlCol="0">
            <a:spAutoFit/>
          </a:bodyPr>
          <a:lstStyle/>
          <a:p>
            <a:r>
              <a:rPr lang="en-US" dirty="0">
                <a:solidFill>
                  <a:prstClr val="black"/>
                </a:solidFill>
                <a:latin typeface="Arial Narrow" panose="020B0606020202030204" pitchFamily="34" charset="0"/>
              </a:rPr>
              <a:t>Reimbursements Received by the Superintendent and Board Members for Fiscal Year 2023</a:t>
            </a:r>
          </a:p>
          <a:p>
            <a:pPr algn="ctr"/>
            <a:r>
              <a:rPr lang="en-US" sz="1600" dirty="0">
                <a:solidFill>
                  <a:prstClr val="black"/>
                </a:solidFill>
                <a:latin typeface="Arial Narrow" panose="020B0606020202030204" pitchFamily="34" charset="0"/>
              </a:rPr>
              <a:t>For the Twelve-month Period Ended June 30, 2023</a:t>
            </a:r>
          </a:p>
        </p:txBody>
      </p:sp>
      <p:pic>
        <p:nvPicPr>
          <p:cNvPr id="2" name="Picture 1" descr="A logo with green letters&#10;&#10;Description automatically generated">
            <a:extLst>
              <a:ext uri="{FF2B5EF4-FFF2-40B4-BE49-F238E27FC236}">
                <a16:creationId xmlns:a16="http://schemas.microsoft.com/office/drawing/2014/main" id="{8BF765CB-9553-1E4B-51D7-869CE0FBCC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pic>
        <p:nvPicPr>
          <p:cNvPr id="5" name="Picture 4">
            <a:extLst>
              <a:ext uri="{FF2B5EF4-FFF2-40B4-BE49-F238E27FC236}">
                <a16:creationId xmlns:a16="http://schemas.microsoft.com/office/drawing/2014/main" id="{917650D1-25AF-4B40-A751-FB436B0396C4}"/>
              </a:ext>
            </a:extLst>
          </p:cNvPr>
          <p:cNvPicPr>
            <a:picLocks noChangeAspect="1"/>
          </p:cNvPicPr>
          <p:nvPr/>
        </p:nvPicPr>
        <p:blipFill>
          <a:blip r:embed="rId3"/>
          <a:stretch>
            <a:fillRect/>
          </a:stretch>
        </p:blipFill>
        <p:spPr>
          <a:xfrm>
            <a:off x="342900" y="3046220"/>
            <a:ext cx="8458200" cy="2430055"/>
          </a:xfrm>
          <a:prstGeom prst="rect">
            <a:avLst/>
          </a:prstGeom>
        </p:spPr>
      </p:pic>
    </p:spTree>
    <p:extLst>
      <p:ext uri="{BB962C8B-B14F-4D97-AF65-F5344CB8AC3E}">
        <p14:creationId xmlns:p14="http://schemas.microsoft.com/office/powerpoint/2010/main" val="262450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3"/>
          <p:cNvSpPr>
            <a:spLocks noGrp="1"/>
          </p:cNvSpPr>
          <p:nvPr>
            <p:ph type="title"/>
          </p:nvPr>
        </p:nvSpPr>
        <p:spPr>
          <a:xfrm>
            <a:off x="381000" y="1279525"/>
            <a:ext cx="8229600" cy="990600"/>
          </a:xfrm>
        </p:spPr>
        <p:txBody>
          <a:bodyPr>
            <a:normAutofit/>
          </a:bodyPr>
          <a:lstStyle/>
          <a:p>
            <a:r>
              <a:rPr lang="en-US" sz="3600" dirty="0"/>
              <a:t>Required Disclosures</a:t>
            </a:r>
          </a:p>
        </p:txBody>
      </p:sp>
      <p:sp>
        <p:nvSpPr>
          <p:cNvPr id="3" name="Content Placeholder 2"/>
          <p:cNvSpPr>
            <a:spLocks noGrp="1"/>
          </p:cNvSpPr>
          <p:nvPr>
            <p:ph idx="1"/>
          </p:nvPr>
        </p:nvSpPr>
        <p:spPr>
          <a:xfrm>
            <a:off x="457200" y="2438400"/>
            <a:ext cx="8229600" cy="3886200"/>
          </a:xfrm>
        </p:spPr>
        <p:txBody>
          <a:bodyPr/>
          <a:lstStyle/>
          <a:p>
            <a:r>
              <a:rPr lang="en-US" sz="2800" dirty="0"/>
              <a:t>Outside compensation and/or fees received by the Superintendent for professional consulting and/or other personal services in fiscal year 2023.</a:t>
            </a:r>
            <a:br>
              <a:rPr lang="en-US" dirty="0"/>
            </a:br>
            <a:br>
              <a:rPr lang="en-US" dirty="0"/>
            </a:br>
            <a:r>
              <a:rPr lang="en-US" sz="3200" b="1" dirty="0">
                <a:solidFill>
                  <a:srgbClr val="000099"/>
                </a:solidFill>
              </a:rPr>
              <a:t>None</a:t>
            </a:r>
            <a:endParaRPr lang="en-US" b="1" dirty="0">
              <a:solidFill>
                <a:srgbClr val="000099"/>
              </a:solidFill>
            </a:endParaRPr>
          </a:p>
        </p:txBody>
      </p:sp>
      <p:sp>
        <p:nvSpPr>
          <p:cNvPr id="4" name="Slide Number Placeholder 3"/>
          <p:cNvSpPr>
            <a:spLocks noGrp="1"/>
          </p:cNvSpPr>
          <p:nvPr>
            <p:ph type="sldNum" sz="quarter" idx="12"/>
          </p:nvPr>
        </p:nvSpPr>
        <p:spPr/>
        <p:txBody>
          <a:bodyPr/>
          <a:lstStyle/>
          <a:p>
            <a:pPr>
              <a:defRPr/>
            </a:pPr>
            <a:fld id="{9D73CA33-2F4F-4D97-A490-7255F4BE16BF}" type="slidenum">
              <a:rPr lang="en-US" smtClean="0"/>
              <a:pPr>
                <a:defRPr/>
              </a:pPr>
              <a:t>17</a:t>
            </a:fld>
            <a:endParaRPr lang="en-US" dirty="0"/>
          </a:p>
        </p:txBody>
      </p:sp>
      <p:pic>
        <p:nvPicPr>
          <p:cNvPr id="2" name="Picture 1" descr="A logo with green letters&#10;&#10;Description automatically generated">
            <a:extLst>
              <a:ext uri="{FF2B5EF4-FFF2-40B4-BE49-F238E27FC236}">
                <a16:creationId xmlns:a16="http://schemas.microsoft.com/office/drawing/2014/main" id="{5797F1EE-F697-A2A8-199F-F421E8DE4D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spTree>
    <p:extLst>
      <p:ext uri="{BB962C8B-B14F-4D97-AF65-F5344CB8AC3E}">
        <p14:creationId xmlns:p14="http://schemas.microsoft.com/office/powerpoint/2010/main" val="3246817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3"/>
          <p:cNvSpPr>
            <a:spLocks noGrp="1"/>
          </p:cNvSpPr>
          <p:nvPr>
            <p:ph type="title"/>
          </p:nvPr>
        </p:nvSpPr>
        <p:spPr>
          <a:xfrm>
            <a:off x="381000" y="1256030"/>
            <a:ext cx="8229600" cy="990600"/>
          </a:xfrm>
        </p:spPr>
        <p:txBody>
          <a:bodyPr>
            <a:normAutofit/>
          </a:bodyPr>
          <a:lstStyle/>
          <a:p>
            <a:r>
              <a:rPr lang="en-US" sz="3600" dirty="0"/>
              <a:t>Required Disclosures</a:t>
            </a:r>
          </a:p>
        </p:txBody>
      </p:sp>
      <p:sp>
        <p:nvSpPr>
          <p:cNvPr id="3" name="Content Placeholder 2"/>
          <p:cNvSpPr>
            <a:spLocks noGrp="1"/>
          </p:cNvSpPr>
          <p:nvPr>
            <p:ph idx="1"/>
          </p:nvPr>
        </p:nvSpPr>
        <p:spPr>
          <a:xfrm>
            <a:off x="457200" y="2362200"/>
            <a:ext cx="8229600" cy="3886200"/>
          </a:xfrm>
        </p:spPr>
        <p:txBody>
          <a:bodyPr/>
          <a:lstStyle/>
          <a:p>
            <a:r>
              <a:rPr lang="en-US" sz="2800" dirty="0"/>
              <a:t>Gifts received by the Executive Officer(s) and Board Members (and first degree relatives, if any) in fiscal year 2023.</a:t>
            </a:r>
            <a:br>
              <a:rPr lang="en-US" dirty="0"/>
            </a:br>
            <a:br>
              <a:rPr lang="en-US" dirty="0"/>
            </a:br>
            <a:r>
              <a:rPr lang="en-US" sz="3200" b="1" dirty="0">
                <a:solidFill>
                  <a:srgbClr val="000099"/>
                </a:solidFill>
              </a:rPr>
              <a:t>None</a:t>
            </a:r>
          </a:p>
        </p:txBody>
      </p:sp>
      <p:sp>
        <p:nvSpPr>
          <p:cNvPr id="4" name="Slide Number Placeholder 3"/>
          <p:cNvSpPr>
            <a:spLocks noGrp="1"/>
          </p:cNvSpPr>
          <p:nvPr>
            <p:ph type="sldNum" sz="quarter" idx="12"/>
          </p:nvPr>
        </p:nvSpPr>
        <p:spPr/>
        <p:txBody>
          <a:bodyPr/>
          <a:lstStyle/>
          <a:p>
            <a:pPr>
              <a:defRPr/>
            </a:pPr>
            <a:fld id="{9D73CA33-2F4F-4D97-A490-7255F4BE16BF}" type="slidenum">
              <a:rPr lang="en-US" smtClean="0"/>
              <a:pPr>
                <a:defRPr/>
              </a:pPr>
              <a:t>18</a:t>
            </a:fld>
            <a:endParaRPr lang="en-US" dirty="0"/>
          </a:p>
        </p:txBody>
      </p:sp>
      <p:pic>
        <p:nvPicPr>
          <p:cNvPr id="2" name="Picture 1" descr="A logo with green letters&#10;&#10;Description automatically generated">
            <a:extLst>
              <a:ext uri="{FF2B5EF4-FFF2-40B4-BE49-F238E27FC236}">
                <a16:creationId xmlns:a16="http://schemas.microsoft.com/office/drawing/2014/main" id="{AA17524C-39B1-9E04-C08F-B3A9BE81E3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3"/>
          <p:cNvSpPr>
            <a:spLocks noGrp="1"/>
          </p:cNvSpPr>
          <p:nvPr>
            <p:ph type="title"/>
          </p:nvPr>
        </p:nvSpPr>
        <p:spPr>
          <a:xfrm>
            <a:off x="381000" y="1241425"/>
            <a:ext cx="8229600" cy="990600"/>
          </a:xfrm>
        </p:spPr>
        <p:txBody>
          <a:bodyPr>
            <a:normAutofit/>
          </a:bodyPr>
          <a:lstStyle/>
          <a:p>
            <a:r>
              <a:rPr lang="en-US" sz="3600" dirty="0"/>
              <a:t>Required Disclosures</a:t>
            </a:r>
          </a:p>
        </p:txBody>
      </p:sp>
      <p:sp>
        <p:nvSpPr>
          <p:cNvPr id="3" name="Content Placeholder 2"/>
          <p:cNvSpPr>
            <a:spLocks noGrp="1"/>
          </p:cNvSpPr>
          <p:nvPr>
            <p:ph idx="1"/>
          </p:nvPr>
        </p:nvSpPr>
        <p:spPr>
          <a:xfrm>
            <a:off x="464820" y="2393950"/>
            <a:ext cx="8229600" cy="3962400"/>
          </a:xfrm>
        </p:spPr>
        <p:txBody>
          <a:bodyPr/>
          <a:lstStyle/>
          <a:p>
            <a:r>
              <a:rPr lang="en-US" sz="2800" dirty="0"/>
              <a:t>Business transactions between the District and Board Members for fiscal year 2023.</a:t>
            </a:r>
            <a:br>
              <a:rPr lang="en-US" dirty="0"/>
            </a:br>
            <a:br>
              <a:rPr lang="en-US" dirty="0"/>
            </a:br>
            <a:r>
              <a:rPr lang="en-US" sz="3200" b="1" dirty="0">
                <a:solidFill>
                  <a:srgbClr val="000099"/>
                </a:solidFill>
              </a:rPr>
              <a:t>None</a:t>
            </a:r>
          </a:p>
        </p:txBody>
      </p:sp>
      <p:sp>
        <p:nvSpPr>
          <p:cNvPr id="4" name="Slide Number Placeholder 3"/>
          <p:cNvSpPr>
            <a:spLocks noGrp="1"/>
          </p:cNvSpPr>
          <p:nvPr>
            <p:ph type="sldNum" sz="quarter" idx="12"/>
          </p:nvPr>
        </p:nvSpPr>
        <p:spPr/>
        <p:txBody>
          <a:bodyPr/>
          <a:lstStyle/>
          <a:p>
            <a:pPr>
              <a:defRPr/>
            </a:pPr>
            <a:fld id="{9D73CA33-2F4F-4D97-A490-7255F4BE16BF}" type="slidenum">
              <a:rPr lang="en-US" smtClean="0"/>
              <a:pPr>
                <a:defRPr/>
              </a:pPr>
              <a:t>19</a:t>
            </a:fld>
            <a:endParaRPr lang="en-US" dirty="0"/>
          </a:p>
        </p:txBody>
      </p:sp>
      <p:pic>
        <p:nvPicPr>
          <p:cNvPr id="2" name="Picture 1" descr="A logo with green letters&#10;&#10;Description automatically generated">
            <a:extLst>
              <a:ext uri="{FF2B5EF4-FFF2-40B4-BE49-F238E27FC236}">
                <a16:creationId xmlns:a16="http://schemas.microsoft.com/office/drawing/2014/main" id="{49905EA5-7874-7982-C31C-146D242879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366"/>
            <a:ext cx="2211259" cy="73492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1066800"/>
            <a:ext cx="7772400" cy="685800"/>
          </a:xfrm>
        </p:spPr>
        <p:txBody>
          <a:bodyPr>
            <a:normAutofit fontScale="90000"/>
          </a:bodyPr>
          <a:lstStyle/>
          <a:p>
            <a:pPr algn="l"/>
            <a:r>
              <a:rPr lang="en-US" sz="4000" b="1" dirty="0">
                <a:solidFill>
                  <a:srgbClr val="000099"/>
                </a:solidFill>
                <a:latin typeface="Arial" charset="0"/>
              </a:rPr>
              <a:t>Purpose</a:t>
            </a:r>
          </a:p>
        </p:txBody>
      </p:sp>
      <p:sp>
        <p:nvSpPr>
          <p:cNvPr id="11267" name="Rectangle 3"/>
          <p:cNvSpPr>
            <a:spLocks noGrp="1" noChangeArrowheads="1"/>
          </p:cNvSpPr>
          <p:nvPr>
            <p:ph idx="1"/>
          </p:nvPr>
        </p:nvSpPr>
        <p:spPr>
          <a:xfrm>
            <a:off x="685800" y="2133600"/>
            <a:ext cx="7772400" cy="3810000"/>
          </a:xfrm>
        </p:spPr>
        <p:txBody>
          <a:bodyPr>
            <a:normAutofit fontScale="92500" lnSpcReduction="10000"/>
          </a:bodyPr>
          <a:lstStyle/>
          <a:p>
            <a:pPr>
              <a:lnSpc>
                <a:spcPct val="110000"/>
              </a:lnSpc>
            </a:pPr>
            <a:r>
              <a:rPr lang="en-US" sz="2800" dirty="0">
                <a:latin typeface="Arial" charset="0"/>
              </a:rPr>
              <a:t>Expands the public education accountability system in Texas to the Financial Services.</a:t>
            </a:r>
            <a:br>
              <a:rPr lang="en-US" sz="2800" dirty="0">
                <a:latin typeface="Arial" charset="0"/>
              </a:rPr>
            </a:br>
            <a:endParaRPr lang="en-US" sz="2800" dirty="0">
              <a:latin typeface="Arial" charset="0"/>
            </a:endParaRPr>
          </a:p>
          <a:p>
            <a:pPr>
              <a:lnSpc>
                <a:spcPct val="110000"/>
              </a:lnSpc>
            </a:pPr>
            <a:r>
              <a:rPr lang="en-US" sz="2800" dirty="0">
                <a:latin typeface="Arial" charset="0"/>
              </a:rPr>
              <a:t>Originated by SB875 of the 76</a:t>
            </a:r>
            <a:r>
              <a:rPr lang="en-US" sz="2800" baseline="30000" dirty="0">
                <a:latin typeface="Arial" charset="0"/>
              </a:rPr>
              <a:t>th</a:t>
            </a:r>
            <a:r>
              <a:rPr lang="en-US" sz="2800" dirty="0">
                <a:latin typeface="Arial" charset="0"/>
              </a:rPr>
              <a:t> Texas Legislature in 1999.</a:t>
            </a:r>
            <a:br>
              <a:rPr lang="en-US" sz="2800" dirty="0">
                <a:latin typeface="Arial" charset="0"/>
              </a:rPr>
            </a:br>
            <a:endParaRPr lang="en-US" sz="2800" dirty="0">
              <a:latin typeface="Arial" charset="0"/>
            </a:endParaRPr>
          </a:p>
          <a:p>
            <a:pPr>
              <a:lnSpc>
                <a:spcPct val="110000"/>
              </a:lnSpc>
            </a:pPr>
            <a:r>
              <a:rPr lang="en-US" sz="2800" dirty="0">
                <a:latin typeface="Arial" charset="0"/>
              </a:rPr>
              <a:t>Primary goal to improve management of school district’s financial resources.</a:t>
            </a:r>
          </a:p>
          <a:p>
            <a:endParaRPr lang="en-US" sz="2800" dirty="0">
              <a:latin typeface="Arial" charset="0"/>
            </a:endParaRPr>
          </a:p>
        </p:txBody>
      </p:sp>
      <p:sp>
        <p:nvSpPr>
          <p:cNvPr id="11268" name="Slide Number Placeholder 5"/>
          <p:cNvSpPr>
            <a:spLocks noGrp="1"/>
          </p:cNvSpPr>
          <p:nvPr>
            <p:ph type="sldNum" sz="quarter" idx="12"/>
          </p:nvPr>
        </p:nvSpPr>
        <p:spPr>
          <a:noFill/>
        </p:spPr>
        <p:txBody>
          <a:bodyPr/>
          <a:lstStyle/>
          <a:p>
            <a:fld id="{95E488D2-EBEC-4F63-B028-B38101F8D91D}" type="slidenum">
              <a:rPr lang="en-US" smtClean="0"/>
              <a:pPr/>
              <a:t>2</a:t>
            </a:fld>
            <a:endParaRPr lang="en-US" dirty="0"/>
          </a:p>
        </p:txBody>
      </p:sp>
      <p:sp>
        <p:nvSpPr>
          <p:cNvPr id="11269" name="Line 4"/>
          <p:cNvSpPr>
            <a:spLocks noChangeShapeType="1"/>
          </p:cNvSpPr>
          <p:nvPr/>
        </p:nvSpPr>
        <p:spPr bwMode="auto">
          <a:xfrm>
            <a:off x="762000" y="1752600"/>
            <a:ext cx="7696200" cy="0"/>
          </a:xfrm>
          <a:prstGeom prst="line">
            <a:avLst/>
          </a:prstGeom>
          <a:noFill/>
          <a:ln w="63500">
            <a:solidFill>
              <a:srgbClr val="000099"/>
            </a:solidFill>
            <a:round/>
            <a:headEnd/>
            <a:tailEnd/>
          </a:ln>
        </p:spPr>
        <p:txBody>
          <a:bodyPr/>
          <a:lstStyle/>
          <a:p>
            <a:endParaRPr lang="en-US" dirty="0"/>
          </a:p>
        </p:txBody>
      </p:sp>
      <p:pic>
        <p:nvPicPr>
          <p:cNvPr id="2" name="Picture 1" descr="A logo with green letters&#10;&#10;Description automatically generated">
            <a:extLst>
              <a:ext uri="{FF2B5EF4-FFF2-40B4-BE49-F238E27FC236}">
                <a16:creationId xmlns:a16="http://schemas.microsoft.com/office/drawing/2014/main" id="{2D9815F9-AF7B-F784-7968-741C1A3DE1F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178"/>
            <a:ext cx="2211259" cy="73492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1066800"/>
            <a:ext cx="7772400" cy="685800"/>
          </a:xfrm>
        </p:spPr>
        <p:txBody>
          <a:bodyPr>
            <a:normAutofit fontScale="90000"/>
          </a:bodyPr>
          <a:lstStyle/>
          <a:p>
            <a:pPr algn="l"/>
            <a:r>
              <a:rPr lang="en-US" sz="4000" b="1" dirty="0">
                <a:solidFill>
                  <a:srgbClr val="000099"/>
                </a:solidFill>
                <a:latin typeface="Arial" charset="0"/>
              </a:rPr>
              <a:t>Objectives</a:t>
            </a:r>
          </a:p>
        </p:txBody>
      </p:sp>
      <p:sp>
        <p:nvSpPr>
          <p:cNvPr id="11267" name="Rectangle 3"/>
          <p:cNvSpPr>
            <a:spLocks noGrp="1" noChangeArrowheads="1"/>
          </p:cNvSpPr>
          <p:nvPr>
            <p:ph idx="1"/>
          </p:nvPr>
        </p:nvSpPr>
        <p:spPr>
          <a:xfrm>
            <a:off x="685800" y="1981200"/>
            <a:ext cx="7772400" cy="4343400"/>
          </a:xfrm>
        </p:spPr>
        <p:txBody>
          <a:bodyPr>
            <a:normAutofit/>
          </a:bodyPr>
          <a:lstStyle/>
          <a:p>
            <a:pPr>
              <a:lnSpc>
                <a:spcPct val="110000"/>
              </a:lnSpc>
            </a:pPr>
            <a:r>
              <a:rPr lang="en-US" sz="2800" dirty="0">
                <a:latin typeface="Arial" charset="0"/>
              </a:rPr>
              <a:t>Assess the quality of financial management in Texas public schools.</a:t>
            </a:r>
          </a:p>
          <a:p>
            <a:pPr>
              <a:lnSpc>
                <a:spcPct val="110000"/>
              </a:lnSpc>
            </a:pPr>
            <a:r>
              <a:rPr lang="en-US" sz="2800" dirty="0">
                <a:latin typeface="Arial" charset="0"/>
              </a:rPr>
              <a:t>Measure and report the extent to which financial resources are allocated for direct instructional purposes.</a:t>
            </a:r>
          </a:p>
          <a:p>
            <a:pPr>
              <a:lnSpc>
                <a:spcPct val="110000"/>
              </a:lnSpc>
            </a:pPr>
            <a:r>
              <a:rPr lang="en-US" sz="2800" dirty="0">
                <a:latin typeface="Arial" charset="0"/>
              </a:rPr>
              <a:t>Fairly evaluate the quality of financial management decisions.</a:t>
            </a:r>
          </a:p>
          <a:p>
            <a:pPr>
              <a:lnSpc>
                <a:spcPct val="110000"/>
              </a:lnSpc>
            </a:pPr>
            <a:r>
              <a:rPr lang="en-US" sz="2800" dirty="0">
                <a:latin typeface="Arial" charset="0"/>
              </a:rPr>
              <a:t>Openly report results to the general public.</a:t>
            </a:r>
          </a:p>
          <a:p>
            <a:endParaRPr lang="en-US" sz="2800" dirty="0">
              <a:latin typeface="Arial" charset="0"/>
            </a:endParaRPr>
          </a:p>
        </p:txBody>
      </p:sp>
      <p:sp>
        <p:nvSpPr>
          <p:cNvPr id="11268" name="Slide Number Placeholder 5"/>
          <p:cNvSpPr>
            <a:spLocks noGrp="1"/>
          </p:cNvSpPr>
          <p:nvPr>
            <p:ph type="sldNum" sz="quarter" idx="12"/>
          </p:nvPr>
        </p:nvSpPr>
        <p:spPr>
          <a:noFill/>
        </p:spPr>
        <p:txBody>
          <a:bodyPr/>
          <a:lstStyle/>
          <a:p>
            <a:fld id="{95E488D2-EBEC-4F63-B028-B38101F8D91D}" type="slidenum">
              <a:rPr lang="en-US" smtClean="0"/>
              <a:pPr/>
              <a:t>3</a:t>
            </a:fld>
            <a:endParaRPr lang="en-US" dirty="0"/>
          </a:p>
        </p:txBody>
      </p:sp>
      <p:sp>
        <p:nvSpPr>
          <p:cNvPr id="11269" name="Line 4"/>
          <p:cNvSpPr>
            <a:spLocks noChangeShapeType="1"/>
          </p:cNvSpPr>
          <p:nvPr/>
        </p:nvSpPr>
        <p:spPr bwMode="auto">
          <a:xfrm>
            <a:off x="685800" y="1752600"/>
            <a:ext cx="7772400" cy="0"/>
          </a:xfrm>
          <a:prstGeom prst="line">
            <a:avLst/>
          </a:prstGeom>
          <a:noFill/>
          <a:ln w="63500">
            <a:solidFill>
              <a:srgbClr val="000099"/>
            </a:solidFill>
            <a:round/>
            <a:headEnd/>
            <a:tailEnd/>
          </a:ln>
        </p:spPr>
        <p:txBody>
          <a:bodyPr/>
          <a:lstStyle/>
          <a:p>
            <a:endParaRPr lang="en-US" dirty="0"/>
          </a:p>
        </p:txBody>
      </p:sp>
      <p:pic>
        <p:nvPicPr>
          <p:cNvPr id="2" name="Picture 1" descr="A logo with green letters&#10;&#10;Description automatically generated">
            <a:extLst>
              <a:ext uri="{FF2B5EF4-FFF2-40B4-BE49-F238E27FC236}">
                <a16:creationId xmlns:a16="http://schemas.microsoft.com/office/drawing/2014/main" id="{8004D018-D43F-DBA4-CA27-BD5040CC1E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09600" y="1066800"/>
            <a:ext cx="7772400" cy="685800"/>
          </a:xfrm>
        </p:spPr>
        <p:txBody>
          <a:bodyPr>
            <a:normAutofit fontScale="90000"/>
          </a:bodyPr>
          <a:lstStyle/>
          <a:p>
            <a:pPr algn="l"/>
            <a:r>
              <a:rPr lang="en-US" sz="4000" b="1" dirty="0">
                <a:solidFill>
                  <a:srgbClr val="000099"/>
                </a:solidFill>
                <a:latin typeface="Arial" charset="0"/>
              </a:rPr>
              <a:t>Ratings</a:t>
            </a:r>
          </a:p>
        </p:txBody>
      </p:sp>
      <p:sp>
        <p:nvSpPr>
          <p:cNvPr id="12291" name="Rectangle 3"/>
          <p:cNvSpPr>
            <a:spLocks noGrp="1" noChangeArrowheads="1"/>
          </p:cNvSpPr>
          <p:nvPr>
            <p:ph idx="1"/>
          </p:nvPr>
        </p:nvSpPr>
        <p:spPr>
          <a:xfrm>
            <a:off x="685800" y="1981200"/>
            <a:ext cx="7772400" cy="4191000"/>
          </a:xfrm>
        </p:spPr>
        <p:txBody>
          <a:bodyPr>
            <a:normAutofit/>
          </a:bodyPr>
          <a:lstStyle/>
          <a:p>
            <a:pPr>
              <a:lnSpc>
                <a:spcPct val="90000"/>
              </a:lnSpc>
              <a:spcBef>
                <a:spcPts val="1800"/>
              </a:spcBef>
            </a:pPr>
            <a:r>
              <a:rPr lang="en-US" sz="2200" dirty="0">
                <a:latin typeface="Arial" charset="0"/>
              </a:rPr>
              <a:t>HB 5 of the 83</a:t>
            </a:r>
            <a:r>
              <a:rPr lang="en-US" sz="2200" baseline="30000" dirty="0">
                <a:latin typeface="Arial" charset="0"/>
              </a:rPr>
              <a:t>rd</a:t>
            </a:r>
            <a:r>
              <a:rPr lang="en-US" sz="2200" dirty="0">
                <a:latin typeface="Arial" charset="0"/>
              </a:rPr>
              <a:t> Texas Legislature in 2013 required the Commissioner of Education to include indicators in FIRST to anticipate the future financial solvency of districts.</a:t>
            </a:r>
          </a:p>
          <a:p>
            <a:pPr marL="0" indent="0">
              <a:lnSpc>
                <a:spcPct val="90000"/>
              </a:lnSpc>
              <a:spcBef>
                <a:spcPts val="1800"/>
              </a:spcBef>
              <a:buNone/>
            </a:pPr>
            <a:endParaRPr lang="en-US" sz="2200" dirty="0">
              <a:latin typeface="Arial" charset="0"/>
            </a:endParaRPr>
          </a:p>
          <a:p>
            <a:pPr>
              <a:lnSpc>
                <a:spcPct val="90000"/>
              </a:lnSpc>
            </a:pPr>
            <a:r>
              <a:rPr lang="en-US" sz="2200" dirty="0">
                <a:latin typeface="Arial" charset="0"/>
              </a:rPr>
              <a:t>The 2023-2024 rating is determined by the scores on 21 indicators.</a:t>
            </a:r>
          </a:p>
          <a:p>
            <a:pPr lvl="1">
              <a:lnSpc>
                <a:spcPct val="90000"/>
              </a:lnSpc>
            </a:pPr>
            <a:r>
              <a:rPr lang="en-US" sz="1800" dirty="0">
                <a:latin typeface="Arial" charset="0"/>
              </a:rPr>
              <a:t>A = Superior Achievement			                90 - 100</a:t>
            </a:r>
          </a:p>
          <a:p>
            <a:pPr lvl="1">
              <a:lnSpc>
                <a:spcPct val="90000"/>
              </a:lnSpc>
            </a:pPr>
            <a:r>
              <a:rPr lang="en-US" sz="1800" dirty="0">
                <a:latin typeface="Arial" charset="0"/>
              </a:rPr>
              <a:t>B = Above Standard Achievement		         80 - 89</a:t>
            </a:r>
          </a:p>
          <a:p>
            <a:pPr lvl="1">
              <a:lnSpc>
                <a:spcPct val="90000"/>
              </a:lnSpc>
            </a:pPr>
            <a:r>
              <a:rPr lang="en-US" sz="1800" dirty="0">
                <a:latin typeface="Arial" charset="0"/>
              </a:rPr>
              <a:t>C = Meets Standard Achievement		         70 - 79</a:t>
            </a:r>
          </a:p>
          <a:p>
            <a:pPr lvl="1">
              <a:lnSpc>
                <a:spcPct val="90000"/>
              </a:lnSpc>
            </a:pPr>
            <a:r>
              <a:rPr lang="en-US" sz="1800" dirty="0">
                <a:latin typeface="Arial" charset="0"/>
              </a:rPr>
              <a:t>F = Substandard Achievement                    	       &lt;70</a:t>
            </a:r>
          </a:p>
          <a:p>
            <a:pPr marL="0" indent="0">
              <a:lnSpc>
                <a:spcPct val="90000"/>
              </a:lnSpc>
              <a:spcBef>
                <a:spcPts val="1800"/>
              </a:spcBef>
              <a:buNone/>
            </a:pPr>
            <a:endParaRPr lang="en-US" sz="2200" dirty="0">
              <a:latin typeface="Arial" charset="0"/>
            </a:endParaRPr>
          </a:p>
        </p:txBody>
      </p:sp>
      <p:sp>
        <p:nvSpPr>
          <p:cNvPr id="12292" name="Slide Number Placeholder 5"/>
          <p:cNvSpPr>
            <a:spLocks noGrp="1"/>
          </p:cNvSpPr>
          <p:nvPr>
            <p:ph type="sldNum" sz="quarter" idx="12"/>
          </p:nvPr>
        </p:nvSpPr>
        <p:spPr>
          <a:noFill/>
        </p:spPr>
        <p:txBody>
          <a:bodyPr/>
          <a:lstStyle/>
          <a:p>
            <a:fld id="{467C5F29-1A47-40CD-8CA4-2982B31309C2}" type="slidenum">
              <a:rPr lang="en-US" smtClean="0"/>
              <a:pPr/>
              <a:t>4</a:t>
            </a:fld>
            <a:endParaRPr lang="en-US" dirty="0"/>
          </a:p>
        </p:txBody>
      </p:sp>
      <p:sp>
        <p:nvSpPr>
          <p:cNvPr id="12293" name="Line 4"/>
          <p:cNvSpPr>
            <a:spLocks noChangeShapeType="1"/>
          </p:cNvSpPr>
          <p:nvPr/>
        </p:nvSpPr>
        <p:spPr bwMode="auto">
          <a:xfrm>
            <a:off x="762000" y="1752600"/>
            <a:ext cx="7696200" cy="0"/>
          </a:xfrm>
          <a:prstGeom prst="line">
            <a:avLst/>
          </a:prstGeom>
          <a:noFill/>
          <a:ln w="63500">
            <a:solidFill>
              <a:srgbClr val="000099"/>
            </a:solidFill>
            <a:round/>
            <a:headEnd/>
            <a:tailEnd/>
          </a:ln>
        </p:spPr>
        <p:txBody>
          <a:bodyPr/>
          <a:lstStyle/>
          <a:p>
            <a:endParaRPr lang="en-US" dirty="0"/>
          </a:p>
        </p:txBody>
      </p:sp>
      <p:pic>
        <p:nvPicPr>
          <p:cNvPr id="2" name="Picture 1" descr="A logo with green letters&#10;&#10;Description automatically generated">
            <a:extLst>
              <a:ext uri="{FF2B5EF4-FFF2-40B4-BE49-F238E27FC236}">
                <a16:creationId xmlns:a16="http://schemas.microsoft.com/office/drawing/2014/main" id="{A2F0BC91-4D2C-A1DD-62CC-D92CD095E8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1066800"/>
            <a:ext cx="7772400" cy="609600"/>
          </a:xfrm>
        </p:spPr>
        <p:txBody>
          <a:bodyPr>
            <a:noAutofit/>
          </a:bodyPr>
          <a:lstStyle/>
          <a:p>
            <a:pPr algn="l"/>
            <a:r>
              <a:rPr lang="en-US" sz="3600" b="1" dirty="0">
                <a:solidFill>
                  <a:srgbClr val="000099"/>
                </a:solidFill>
                <a:latin typeface="Arial" pitchFamily="34" charset="0"/>
                <a:cs typeface="Arial" pitchFamily="34" charset="0"/>
              </a:rPr>
              <a:t>How Ratings Are Assessed</a:t>
            </a:r>
          </a:p>
        </p:txBody>
      </p:sp>
      <p:sp>
        <p:nvSpPr>
          <p:cNvPr id="3" name="Content Placeholder 2"/>
          <p:cNvSpPr>
            <a:spLocks noGrp="1"/>
          </p:cNvSpPr>
          <p:nvPr>
            <p:ph idx="1"/>
          </p:nvPr>
        </p:nvSpPr>
        <p:spPr>
          <a:xfrm>
            <a:off x="457200" y="1936749"/>
            <a:ext cx="8229600" cy="4419600"/>
          </a:xfrm>
        </p:spPr>
        <p:txBody>
          <a:bodyPr>
            <a:normAutofit/>
          </a:bodyPr>
          <a:lstStyle/>
          <a:p>
            <a:pPr marL="457200" indent="-457200">
              <a:buFont typeface="+mj-lt"/>
              <a:buAutoNum type="arabicPeriod"/>
              <a:tabLst>
                <a:tab pos="119063" algn="l"/>
                <a:tab pos="228600" algn="l"/>
              </a:tabLst>
              <a:defRPr/>
            </a:pPr>
            <a:r>
              <a:rPr lang="en-US" sz="2200" dirty="0">
                <a:latin typeface="Arial" charset="0"/>
              </a:rPr>
              <a:t>Was the complete annual financial report (AFR) and data submitted to the TEA within 30 days of the November 27 or January 28 deadline depending on the school district’s fiscal year end date of June 30 or August 31, respectively? </a:t>
            </a:r>
            <a:r>
              <a:rPr lang="en-US" sz="2200" b="1" dirty="0">
                <a:solidFill>
                  <a:srgbClr val="000099"/>
                </a:solidFill>
                <a:latin typeface="Arial" charset="0"/>
              </a:rPr>
              <a:t>YES</a:t>
            </a:r>
          </a:p>
          <a:p>
            <a:pPr marL="457200" indent="-457200">
              <a:buFont typeface="+mj-lt"/>
              <a:buAutoNum type="arabicPeriod"/>
              <a:tabLst>
                <a:tab pos="119063" algn="l"/>
                <a:tab pos="228600" algn="l"/>
              </a:tabLst>
              <a:defRPr/>
            </a:pPr>
            <a:endParaRPr lang="en-US" sz="2200" dirty="0">
              <a:latin typeface="Arial" charset="0"/>
            </a:endParaRPr>
          </a:p>
          <a:p>
            <a:pPr marL="457200" indent="-457200">
              <a:buFont typeface="+mj-lt"/>
              <a:buAutoNum type="arabicPeriod"/>
              <a:tabLst>
                <a:tab pos="119063" algn="l"/>
                <a:tab pos="228600" algn="l"/>
              </a:tabLst>
              <a:defRPr/>
            </a:pPr>
            <a:r>
              <a:rPr lang="en-US" sz="2200" dirty="0">
                <a:latin typeface="Arial" charset="0"/>
              </a:rPr>
              <a:t>Was there an unmodified opinion in the AFR on the financial statements as a whole? </a:t>
            </a:r>
            <a:r>
              <a:rPr lang="en-US" sz="2200" b="1" dirty="0">
                <a:solidFill>
                  <a:srgbClr val="000099"/>
                </a:solidFill>
                <a:latin typeface="Arial" charset="0"/>
              </a:rPr>
              <a:t>YES</a:t>
            </a:r>
            <a:endParaRPr lang="en-US" sz="2200" dirty="0"/>
          </a:p>
          <a:p>
            <a:pPr marL="457200" indent="-457200">
              <a:buFont typeface="+mj-lt"/>
              <a:buAutoNum type="arabicPeriod"/>
              <a:tabLst>
                <a:tab pos="119063" algn="l"/>
                <a:tab pos="228600" algn="l"/>
              </a:tabLst>
              <a:defRPr/>
            </a:pPr>
            <a:endParaRPr lang="en-US" sz="2200" dirty="0">
              <a:latin typeface="Arial" charset="0"/>
            </a:endParaRPr>
          </a:p>
          <a:p>
            <a:pPr marL="457200" indent="-457200">
              <a:buFont typeface="+mj-lt"/>
              <a:buAutoNum type="arabicPeriod"/>
              <a:tabLst>
                <a:tab pos="119063" algn="l"/>
                <a:tab pos="228600" algn="l"/>
              </a:tabLst>
              <a:defRPr/>
            </a:pPr>
            <a:r>
              <a:rPr lang="en-US" sz="2200" dirty="0">
                <a:latin typeface="Arial" charset="0"/>
              </a:rPr>
              <a:t>Was the school district in compliance with the payment terms of all debt agreements at fiscal year end? </a:t>
            </a:r>
            <a:r>
              <a:rPr lang="en-US" sz="2200" b="1" dirty="0">
                <a:solidFill>
                  <a:srgbClr val="000099"/>
                </a:solidFill>
                <a:latin typeface="Arial" charset="0"/>
              </a:rPr>
              <a:t>YES</a:t>
            </a:r>
            <a:endParaRPr lang="en-US" sz="2200" dirty="0"/>
          </a:p>
          <a:p>
            <a:pPr>
              <a:buFontTx/>
              <a:buNone/>
              <a:defRPr/>
            </a:pPr>
            <a:endParaRPr lang="en-US" dirty="0"/>
          </a:p>
        </p:txBody>
      </p:sp>
      <p:sp>
        <p:nvSpPr>
          <p:cNvPr id="15364" name="Slide Number Placeholder 3"/>
          <p:cNvSpPr>
            <a:spLocks noGrp="1"/>
          </p:cNvSpPr>
          <p:nvPr>
            <p:ph type="sldNum" sz="quarter" idx="12"/>
          </p:nvPr>
        </p:nvSpPr>
        <p:spPr>
          <a:noFill/>
        </p:spPr>
        <p:txBody>
          <a:bodyPr/>
          <a:lstStyle/>
          <a:p>
            <a:fld id="{8AF7636C-8351-4B39-A974-99A63A41C164}" type="slidenum">
              <a:rPr lang="en-US" smtClean="0"/>
              <a:pPr/>
              <a:t>5</a:t>
            </a:fld>
            <a:endParaRPr lang="en-US" dirty="0"/>
          </a:p>
        </p:txBody>
      </p:sp>
      <p:sp>
        <p:nvSpPr>
          <p:cNvPr id="7" name="Line 7"/>
          <p:cNvSpPr>
            <a:spLocks noChangeShapeType="1"/>
          </p:cNvSpPr>
          <p:nvPr/>
        </p:nvSpPr>
        <p:spPr bwMode="auto">
          <a:xfrm>
            <a:off x="762000" y="1676400"/>
            <a:ext cx="7696200" cy="0"/>
          </a:xfrm>
          <a:prstGeom prst="line">
            <a:avLst/>
          </a:prstGeom>
          <a:noFill/>
          <a:ln w="63500">
            <a:solidFill>
              <a:srgbClr val="000099"/>
            </a:solidFill>
            <a:round/>
            <a:headEnd/>
            <a:tailEnd/>
          </a:ln>
        </p:spPr>
        <p:txBody>
          <a:bodyPr/>
          <a:lstStyle/>
          <a:p>
            <a:endParaRPr lang="en-US" dirty="0"/>
          </a:p>
        </p:txBody>
      </p:sp>
      <p:pic>
        <p:nvPicPr>
          <p:cNvPr id="2" name="Picture 1" descr="A logo with green letters&#10;&#10;Description automatically generated">
            <a:extLst>
              <a:ext uri="{FF2B5EF4-FFF2-40B4-BE49-F238E27FC236}">
                <a16:creationId xmlns:a16="http://schemas.microsoft.com/office/drawing/2014/main" id="{678F1F91-521C-D56C-DC4B-34E5B07143D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6"/>
          <p:cNvSpPr>
            <a:spLocks noGrp="1" noChangeArrowheads="1"/>
          </p:cNvSpPr>
          <p:nvPr>
            <p:ph type="title"/>
          </p:nvPr>
        </p:nvSpPr>
        <p:spPr>
          <a:xfrm>
            <a:off x="609600" y="1066800"/>
            <a:ext cx="7772400" cy="685800"/>
          </a:xfrm>
          <a:noFill/>
        </p:spPr>
        <p:txBody>
          <a:bodyPr>
            <a:normAutofit fontScale="90000"/>
          </a:bodyPr>
          <a:lstStyle/>
          <a:p>
            <a:pPr algn="l"/>
            <a:r>
              <a:rPr lang="en-US" sz="4000" b="1" dirty="0">
                <a:solidFill>
                  <a:srgbClr val="000099"/>
                </a:solidFill>
                <a:latin typeface="Arial" pitchFamily="34" charset="0"/>
                <a:cs typeface="Arial" pitchFamily="34" charset="0"/>
              </a:rPr>
              <a:t>How Ratings Are Assessed</a:t>
            </a:r>
          </a:p>
        </p:txBody>
      </p:sp>
      <p:sp>
        <p:nvSpPr>
          <p:cNvPr id="14339" name="Rectangle 3"/>
          <p:cNvSpPr>
            <a:spLocks noGrp="1" noChangeArrowheads="1"/>
          </p:cNvSpPr>
          <p:nvPr>
            <p:ph idx="1"/>
          </p:nvPr>
        </p:nvSpPr>
        <p:spPr>
          <a:xfrm>
            <a:off x="364709" y="2063706"/>
            <a:ext cx="8077200" cy="4876800"/>
          </a:xfrm>
        </p:spPr>
        <p:txBody>
          <a:bodyPr>
            <a:noAutofit/>
          </a:bodyPr>
          <a:lstStyle/>
          <a:p>
            <a:pPr marL="457200" indent="-457200">
              <a:buFont typeface="+mj-lt"/>
              <a:buAutoNum type="arabicPeriod" startAt="4"/>
              <a:tabLst>
                <a:tab pos="228600" algn="l"/>
              </a:tabLst>
            </a:pPr>
            <a:r>
              <a:rPr lang="en-US" sz="2200" dirty="0">
                <a:latin typeface="Arial" charset="0"/>
              </a:rPr>
              <a:t>Did the school district make timely payments to the Teachers Retirement System (TRS), Texas Workforce Commission (TWC), Internal Revenue Service (IRS), and other government agencies? </a:t>
            </a:r>
            <a:r>
              <a:rPr lang="en-US" sz="2200" b="1" dirty="0">
                <a:solidFill>
                  <a:srgbClr val="000099"/>
                </a:solidFill>
                <a:latin typeface="Arial" charset="0"/>
              </a:rPr>
              <a:t>YES, Ceiling Passed</a:t>
            </a:r>
          </a:p>
          <a:p>
            <a:pPr marL="457200" indent="-457200">
              <a:buFont typeface="+mj-lt"/>
              <a:buAutoNum type="arabicPeriod" startAt="4"/>
              <a:tabLst>
                <a:tab pos="228600" algn="l"/>
              </a:tabLst>
            </a:pPr>
            <a:endParaRPr lang="en-US" sz="2200" b="1" dirty="0">
              <a:solidFill>
                <a:srgbClr val="000099"/>
              </a:solidFill>
              <a:latin typeface="Arial" charset="0"/>
            </a:endParaRPr>
          </a:p>
          <a:p>
            <a:pPr marL="457200" indent="-457200">
              <a:buFont typeface="+mj-lt"/>
              <a:buAutoNum type="arabicPeriod" startAt="4"/>
              <a:tabLst>
                <a:tab pos="228600" algn="l"/>
              </a:tabLst>
            </a:pPr>
            <a:r>
              <a:rPr lang="en-US" sz="2200" dirty="0">
                <a:latin typeface="Arial" charset="0"/>
              </a:rPr>
              <a:t>Was the total net position balance in the governmental activities column in the Statement of Net Position (net of accretion of interest for capital appreciation bonds, net pension liability, and other post-employment benefits) greater than zero? </a:t>
            </a:r>
            <a:r>
              <a:rPr lang="en-US" sz="2200" b="1" dirty="0">
                <a:solidFill>
                  <a:srgbClr val="000099"/>
                </a:solidFill>
                <a:latin typeface="Arial" charset="0"/>
              </a:rPr>
              <a:t>YES, Ceiling Passed</a:t>
            </a:r>
          </a:p>
          <a:p>
            <a:pPr marL="0" indent="0">
              <a:buNone/>
              <a:tabLst>
                <a:tab pos="228600" algn="l"/>
              </a:tabLst>
            </a:pPr>
            <a:endParaRPr lang="en-US" sz="2200" b="1" dirty="0">
              <a:solidFill>
                <a:srgbClr val="000099"/>
              </a:solidFill>
              <a:latin typeface="Arial" charset="0"/>
            </a:endParaRPr>
          </a:p>
          <a:p>
            <a:pPr marL="457200" indent="-457200">
              <a:buFont typeface="+mj-lt"/>
              <a:buAutoNum type="arabicPeriod" startAt="4"/>
              <a:tabLst>
                <a:tab pos="228600" algn="l"/>
              </a:tabLst>
            </a:pPr>
            <a:endParaRPr lang="en-US" sz="1000" dirty="0">
              <a:solidFill>
                <a:srgbClr val="FF0000"/>
              </a:solidFill>
              <a:latin typeface="Arial" charset="0"/>
            </a:endParaRPr>
          </a:p>
        </p:txBody>
      </p:sp>
      <p:sp>
        <p:nvSpPr>
          <p:cNvPr id="14340" name="Slide Number Placeholder 5"/>
          <p:cNvSpPr>
            <a:spLocks noGrp="1"/>
          </p:cNvSpPr>
          <p:nvPr>
            <p:ph type="sldNum" sz="quarter" idx="12"/>
          </p:nvPr>
        </p:nvSpPr>
        <p:spPr>
          <a:noFill/>
        </p:spPr>
        <p:txBody>
          <a:bodyPr/>
          <a:lstStyle/>
          <a:p>
            <a:fld id="{031A482F-4BF7-4BA3-921B-6ACC2630FAE4}" type="slidenum">
              <a:rPr lang="en-US" smtClean="0"/>
              <a:pPr/>
              <a:t>6</a:t>
            </a:fld>
            <a:endParaRPr lang="en-US" dirty="0"/>
          </a:p>
        </p:txBody>
      </p:sp>
      <p:sp>
        <p:nvSpPr>
          <p:cNvPr id="14341" name="Line 7"/>
          <p:cNvSpPr>
            <a:spLocks noChangeShapeType="1"/>
          </p:cNvSpPr>
          <p:nvPr/>
        </p:nvSpPr>
        <p:spPr bwMode="auto">
          <a:xfrm>
            <a:off x="685800" y="1752600"/>
            <a:ext cx="7772400" cy="0"/>
          </a:xfrm>
          <a:prstGeom prst="line">
            <a:avLst/>
          </a:prstGeom>
          <a:noFill/>
          <a:ln w="63500">
            <a:solidFill>
              <a:srgbClr val="000099"/>
            </a:solidFill>
            <a:round/>
            <a:headEnd/>
            <a:tailEnd/>
          </a:ln>
        </p:spPr>
        <p:txBody>
          <a:bodyPr/>
          <a:lstStyle/>
          <a:p>
            <a:endParaRPr lang="en-US" dirty="0"/>
          </a:p>
        </p:txBody>
      </p:sp>
      <p:pic>
        <p:nvPicPr>
          <p:cNvPr id="2" name="Picture 1" descr="A logo with green letters&#10;&#10;Description automatically generated">
            <a:extLst>
              <a:ext uri="{FF2B5EF4-FFF2-40B4-BE49-F238E27FC236}">
                <a16:creationId xmlns:a16="http://schemas.microsoft.com/office/drawing/2014/main" id="{4C9A4E2A-4D09-02AD-224A-8F1150D65C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6"/>
          <p:cNvSpPr>
            <a:spLocks noGrp="1" noChangeArrowheads="1"/>
          </p:cNvSpPr>
          <p:nvPr>
            <p:ph type="title"/>
          </p:nvPr>
        </p:nvSpPr>
        <p:spPr>
          <a:xfrm>
            <a:off x="609600" y="1066800"/>
            <a:ext cx="7772400" cy="685800"/>
          </a:xfrm>
          <a:noFill/>
        </p:spPr>
        <p:txBody>
          <a:bodyPr>
            <a:normAutofit fontScale="90000"/>
          </a:bodyPr>
          <a:lstStyle/>
          <a:p>
            <a:pPr algn="l"/>
            <a:r>
              <a:rPr lang="en-US" sz="4000" b="1" dirty="0">
                <a:solidFill>
                  <a:srgbClr val="000099"/>
                </a:solidFill>
                <a:latin typeface="Arial" pitchFamily="34" charset="0"/>
                <a:cs typeface="Arial" pitchFamily="34" charset="0"/>
              </a:rPr>
              <a:t>How Ratings Are Assessed</a:t>
            </a:r>
          </a:p>
        </p:txBody>
      </p:sp>
      <p:sp>
        <p:nvSpPr>
          <p:cNvPr id="14339" name="Rectangle 3"/>
          <p:cNvSpPr>
            <a:spLocks noGrp="1" noChangeArrowheads="1"/>
          </p:cNvSpPr>
          <p:nvPr>
            <p:ph idx="1"/>
          </p:nvPr>
        </p:nvSpPr>
        <p:spPr>
          <a:xfrm>
            <a:off x="381000" y="2057400"/>
            <a:ext cx="8077200" cy="4572000"/>
          </a:xfrm>
        </p:spPr>
        <p:txBody>
          <a:bodyPr>
            <a:noAutofit/>
          </a:bodyPr>
          <a:lstStyle/>
          <a:p>
            <a:pPr marL="457200" indent="-457200">
              <a:buFont typeface="+mj-lt"/>
              <a:buAutoNum type="arabicPeriod" startAt="6"/>
              <a:tabLst>
                <a:tab pos="228600" algn="l"/>
              </a:tabLst>
            </a:pPr>
            <a:r>
              <a:rPr lang="en-US" sz="2200" dirty="0">
                <a:solidFill>
                  <a:prstClr val="black"/>
                </a:solidFill>
                <a:latin typeface="Arial" charset="0"/>
              </a:rPr>
              <a:t>Was the average change in (assigned and unassigned) fund balance over 3 years less than a 25% decrease or did the current year assigned and unassigned fund balance exceed 75 days of operational expenditures? </a:t>
            </a:r>
            <a:r>
              <a:rPr lang="en-US" sz="2200" b="1" dirty="0">
                <a:solidFill>
                  <a:srgbClr val="0000CC"/>
                </a:solidFill>
                <a:latin typeface="Arial" charset="0"/>
              </a:rPr>
              <a:t>Ceiling Passed</a:t>
            </a:r>
          </a:p>
          <a:p>
            <a:pPr marL="457200" indent="-457200">
              <a:buFont typeface="+mj-lt"/>
              <a:buAutoNum type="arabicPeriod" startAt="6"/>
              <a:tabLst>
                <a:tab pos="228600" algn="l"/>
              </a:tabLst>
            </a:pPr>
            <a:endParaRPr lang="en-US" sz="2200" b="1" dirty="0">
              <a:solidFill>
                <a:srgbClr val="0000CC"/>
              </a:solidFill>
              <a:latin typeface="Arial" charset="0"/>
            </a:endParaRPr>
          </a:p>
          <a:p>
            <a:pPr marL="457200" lvl="0" indent="-457200">
              <a:lnSpc>
                <a:spcPct val="90000"/>
              </a:lnSpc>
              <a:buFont typeface="+mj-lt"/>
              <a:buAutoNum type="arabicPeriod" startAt="6"/>
              <a:tabLst>
                <a:tab pos="119063" algn="l"/>
              </a:tabLst>
            </a:pPr>
            <a:r>
              <a:rPr lang="en-US" sz="2200" dirty="0">
                <a:solidFill>
                  <a:prstClr val="black"/>
                </a:solidFill>
                <a:latin typeface="Arial" charset="0"/>
              </a:rPr>
              <a:t>Was the number of days of cash on hand and current investments in the general fund for the school district sufficient to cover operating expenditures (excluding facilities acquisition and construction)? </a:t>
            </a:r>
            <a:r>
              <a:rPr lang="en-US" sz="2200" b="1" dirty="0">
                <a:solidFill>
                  <a:srgbClr val="000099"/>
                </a:solidFill>
                <a:latin typeface="Arial" charset="0"/>
              </a:rPr>
              <a:t>10</a:t>
            </a:r>
          </a:p>
          <a:p>
            <a:pPr marL="0" indent="0">
              <a:buNone/>
              <a:tabLst>
                <a:tab pos="228600" algn="l"/>
              </a:tabLst>
            </a:pPr>
            <a:br>
              <a:rPr lang="en-US" sz="2500" dirty="0">
                <a:solidFill>
                  <a:srgbClr val="000099"/>
                </a:solidFill>
                <a:latin typeface="Arial" charset="0"/>
              </a:rPr>
            </a:br>
            <a:endParaRPr lang="en-US" sz="2500" dirty="0">
              <a:solidFill>
                <a:srgbClr val="000099"/>
              </a:solidFill>
              <a:latin typeface="Arial" charset="0"/>
            </a:endParaRPr>
          </a:p>
        </p:txBody>
      </p:sp>
      <p:sp>
        <p:nvSpPr>
          <p:cNvPr id="14340" name="Slide Number Placeholder 5"/>
          <p:cNvSpPr>
            <a:spLocks noGrp="1"/>
          </p:cNvSpPr>
          <p:nvPr>
            <p:ph type="sldNum" sz="quarter" idx="12"/>
          </p:nvPr>
        </p:nvSpPr>
        <p:spPr>
          <a:noFill/>
        </p:spPr>
        <p:txBody>
          <a:bodyPr/>
          <a:lstStyle/>
          <a:p>
            <a:fld id="{031A482F-4BF7-4BA3-921B-6ACC2630FAE4}" type="slidenum">
              <a:rPr lang="en-US" smtClean="0"/>
              <a:pPr/>
              <a:t>7</a:t>
            </a:fld>
            <a:endParaRPr lang="en-US" dirty="0"/>
          </a:p>
        </p:txBody>
      </p:sp>
      <p:sp>
        <p:nvSpPr>
          <p:cNvPr id="14341" name="Line 7"/>
          <p:cNvSpPr>
            <a:spLocks noChangeShapeType="1"/>
          </p:cNvSpPr>
          <p:nvPr/>
        </p:nvSpPr>
        <p:spPr bwMode="auto">
          <a:xfrm>
            <a:off x="685800" y="1752600"/>
            <a:ext cx="7772400" cy="0"/>
          </a:xfrm>
          <a:prstGeom prst="line">
            <a:avLst/>
          </a:prstGeom>
          <a:noFill/>
          <a:ln w="63500">
            <a:solidFill>
              <a:srgbClr val="000099"/>
            </a:solidFill>
            <a:round/>
            <a:headEnd/>
            <a:tailEnd/>
          </a:ln>
        </p:spPr>
        <p:txBody>
          <a:bodyPr/>
          <a:lstStyle/>
          <a:p>
            <a:endParaRPr lang="en-US" dirty="0"/>
          </a:p>
        </p:txBody>
      </p:sp>
      <p:pic>
        <p:nvPicPr>
          <p:cNvPr id="2" name="Picture 1" descr="A logo with green letters&#10;&#10;Description automatically generated">
            <a:extLst>
              <a:ext uri="{FF2B5EF4-FFF2-40B4-BE49-F238E27FC236}">
                <a16:creationId xmlns:a16="http://schemas.microsoft.com/office/drawing/2014/main" id="{03CB41C6-B6B4-77CE-3D41-EA48FC5283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spTree>
    <p:extLst>
      <p:ext uri="{BB962C8B-B14F-4D97-AF65-F5344CB8AC3E}">
        <p14:creationId xmlns:p14="http://schemas.microsoft.com/office/powerpoint/2010/main" val="3721385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3"/>
          <p:cNvSpPr>
            <a:spLocks noGrp="1" noChangeArrowheads="1"/>
          </p:cNvSpPr>
          <p:nvPr>
            <p:ph type="title"/>
          </p:nvPr>
        </p:nvSpPr>
        <p:spPr>
          <a:xfrm>
            <a:off x="609600" y="1066800"/>
            <a:ext cx="7772400" cy="685800"/>
          </a:xfrm>
          <a:noFill/>
        </p:spPr>
        <p:txBody>
          <a:bodyPr>
            <a:normAutofit fontScale="90000"/>
          </a:bodyPr>
          <a:lstStyle/>
          <a:p>
            <a:pPr algn="l"/>
            <a:r>
              <a:rPr lang="en-US" sz="4000" b="1" dirty="0">
                <a:solidFill>
                  <a:srgbClr val="000099"/>
                </a:solidFill>
                <a:latin typeface="Arial" pitchFamily="34" charset="0"/>
                <a:cs typeface="Arial" pitchFamily="34" charset="0"/>
              </a:rPr>
              <a:t>How Ratings Are Assessed</a:t>
            </a:r>
          </a:p>
        </p:txBody>
      </p:sp>
      <p:sp>
        <p:nvSpPr>
          <p:cNvPr id="18435" name="Rectangle 2"/>
          <p:cNvSpPr>
            <a:spLocks noGrp="1" noChangeArrowheads="1"/>
          </p:cNvSpPr>
          <p:nvPr>
            <p:ph idx="1"/>
          </p:nvPr>
        </p:nvSpPr>
        <p:spPr>
          <a:xfrm>
            <a:off x="419100" y="2057400"/>
            <a:ext cx="8153400" cy="4592637"/>
          </a:xfrm>
        </p:spPr>
        <p:txBody>
          <a:bodyPr>
            <a:normAutofit/>
          </a:bodyPr>
          <a:lstStyle/>
          <a:p>
            <a:pPr marL="457200" indent="-457200">
              <a:lnSpc>
                <a:spcPct val="90000"/>
              </a:lnSpc>
              <a:buFont typeface="+mj-lt"/>
              <a:buAutoNum type="arabicPeriod" startAt="8"/>
              <a:tabLst>
                <a:tab pos="119063" algn="l"/>
              </a:tabLst>
            </a:pPr>
            <a:r>
              <a:rPr lang="en-US" sz="2400" dirty="0">
                <a:latin typeface="Arial" charset="0"/>
              </a:rPr>
              <a:t>Was the measure of current assets to current liabilities ratio for the school district sufficient to cover short-term debt? </a:t>
            </a:r>
            <a:r>
              <a:rPr lang="en-US" sz="2200" b="1" dirty="0">
                <a:solidFill>
                  <a:srgbClr val="000099"/>
                </a:solidFill>
                <a:latin typeface="Arial" charset="0"/>
              </a:rPr>
              <a:t>10</a:t>
            </a:r>
          </a:p>
          <a:p>
            <a:pPr marL="457200" indent="-457200">
              <a:lnSpc>
                <a:spcPct val="90000"/>
              </a:lnSpc>
              <a:buFont typeface="+mj-lt"/>
              <a:buAutoNum type="arabicPeriod" startAt="8"/>
              <a:tabLst>
                <a:tab pos="119063" algn="l"/>
              </a:tabLst>
            </a:pPr>
            <a:endParaRPr lang="en-US" sz="2400" dirty="0">
              <a:latin typeface="Arial" charset="0"/>
            </a:endParaRPr>
          </a:p>
          <a:p>
            <a:pPr marL="457200" indent="-457200">
              <a:lnSpc>
                <a:spcPct val="90000"/>
              </a:lnSpc>
              <a:buFont typeface="+mj-lt"/>
              <a:buAutoNum type="arabicPeriod" startAt="8"/>
              <a:tabLst>
                <a:tab pos="119063" algn="l"/>
              </a:tabLst>
            </a:pPr>
            <a:r>
              <a:rPr lang="en-US" sz="2400" dirty="0">
                <a:latin typeface="Arial" charset="0"/>
              </a:rPr>
              <a:t>Did the school district’s general fund revenues equal or exceed expenditures (excluding facilities acquisition and construction)? If not, was the school district’s number of days of cash on hand greater than or equal to 60 days? </a:t>
            </a:r>
            <a:r>
              <a:rPr lang="en-US" sz="2400" b="1" dirty="0">
                <a:solidFill>
                  <a:srgbClr val="000099"/>
                </a:solidFill>
                <a:latin typeface="Arial" charset="0"/>
              </a:rPr>
              <a:t>10</a:t>
            </a:r>
          </a:p>
        </p:txBody>
      </p:sp>
      <p:sp>
        <p:nvSpPr>
          <p:cNvPr id="18436" name="Slide Number Placeholder 5"/>
          <p:cNvSpPr>
            <a:spLocks noGrp="1"/>
          </p:cNvSpPr>
          <p:nvPr>
            <p:ph type="sldNum" sz="quarter" idx="12"/>
          </p:nvPr>
        </p:nvSpPr>
        <p:spPr>
          <a:noFill/>
        </p:spPr>
        <p:txBody>
          <a:bodyPr/>
          <a:lstStyle/>
          <a:p>
            <a:fld id="{D16DB599-921D-46B0-8418-0B8C6F1B5757}" type="slidenum">
              <a:rPr lang="en-US" smtClean="0"/>
              <a:pPr/>
              <a:t>8</a:t>
            </a:fld>
            <a:endParaRPr lang="en-US" dirty="0"/>
          </a:p>
        </p:txBody>
      </p:sp>
      <p:sp>
        <p:nvSpPr>
          <p:cNvPr id="18437" name="Line 4"/>
          <p:cNvSpPr>
            <a:spLocks noChangeShapeType="1"/>
          </p:cNvSpPr>
          <p:nvPr/>
        </p:nvSpPr>
        <p:spPr bwMode="auto">
          <a:xfrm>
            <a:off x="685800" y="1752600"/>
            <a:ext cx="7772400" cy="0"/>
          </a:xfrm>
          <a:prstGeom prst="line">
            <a:avLst/>
          </a:prstGeom>
          <a:noFill/>
          <a:ln w="63500">
            <a:solidFill>
              <a:srgbClr val="000099"/>
            </a:solidFill>
            <a:round/>
            <a:headEnd/>
            <a:tailEnd/>
          </a:ln>
        </p:spPr>
        <p:txBody>
          <a:bodyPr/>
          <a:lstStyle/>
          <a:p>
            <a:endParaRPr lang="en-US" dirty="0"/>
          </a:p>
        </p:txBody>
      </p:sp>
      <p:pic>
        <p:nvPicPr>
          <p:cNvPr id="2" name="Picture 1" descr="A logo with green letters&#10;&#10;Description automatically generated">
            <a:extLst>
              <a:ext uri="{FF2B5EF4-FFF2-40B4-BE49-F238E27FC236}">
                <a16:creationId xmlns:a16="http://schemas.microsoft.com/office/drawing/2014/main" id="{B3F212D2-3BFC-3088-A696-90190D02750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032"/>
            <a:ext cx="2211259" cy="73492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3"/>
          <p:cNvSpPr>
            <a:spLocks noGrp="1" noChangeArrowheads="1"/>
          </p:cNvSpPr>
          <p:nvPr>
            <p:ph type="title"/>
          </p:nvPr>
        </p:nvSpPr>
        <p:spPr>
          <a:xfrm>
            <a:off x="609600" y="1066800"/>
            <a:ext cx="7772400" cy="685800"/>
          </a:xfrm>
          <a:noFill/>
        </p:spPr>
        <p:txBody>
          <a:bodyPr>
            <a:normAutofit fontScale="90000"/>
          </a:bodyPr>
          <a:lstStyle/>
          <a:p>
            <a:pPr algn="l"/>
            <a:r>
              <a:rPr lang="en-US" sz="4000" b="1" dirty="0">
                <a:solidFill>
                  <a:srgbClr val="000099"/>
                </a:solidFill>
                <a:latin typeface="Arial" pitchFamily="34" charset="0"/>
                <a:cs typeface="Arial" pitchFamily="34" charset="0"/>
              </a:rPr>
              <a:t>How Ratings Are Assessed</a:t>
            </a:r>
          </a:p>
        </p:txBody>
      </p:sp>
      <p:sp>
        <p:nvSpPr>
          <p:cNvPr id="18435" name="Rectangle 2"/>
          <p:cNvSpPr>
            <a:spLocks noGrp="1" noChangeArrowheads="1"/>
          </p:cNvSpPr>
          <p:nvPr>
            <p:ph idx="1"/>
          </p:nvPr>
        </p:nvSpPr>
        <p:spPr>
          <a:xfrm>
            <a:off x="377321" y="1981200"/>
            <a:ext cx="8077200" cy="3890962"/>
          </a:xfrm>
        </p:spPr>
        <p:txBody>
          <a:bodyPr>
            <a:normAutofit lnSpcReduction="10000"/>
          </a:bodyPr>
          <a:lstStyle/>
          <a:p>
            <a:pPr marL="457200" indent="-457200">
              <a:lnSpc>
                <a:spcPct val="90000"/>
              </a:lnSpc>
              <a:buFont typeface="+mj-lt"/>
              <a:buAutoNum type="arabicPeriod" startAt="10"/>
              <a:tabLst>
                <a:tab pos="119063" algn="l"/>
              </a:tabLst>
            </a:pPr>
            <a:r>
              <a:rPr lang="en-US" sz="2200" dirty="0">
                <a:latin typeface="Arial" charset="0"/>
              </a:rPr>
              <a:t>Did the school district average less than a 10 percent variance (90% to 110%) when comparing budgeted revenues to actual revenues for the last 3 fiscal years? </a:t>
            </a:r>
            <a:r>
              <a:rPr lang="en-US" sz="2200" b="1" dirty="0">
                <a:solidFill>
                  <a:srgbClr val="000099"/>
                </a:solidFill>
                <a:latin typeface="Arial" charset="0"/>
              </a:rPr>
              <a:t>This </a:t>
            </a:r>
            <a:r>
              <a:rPr lang="en-US" sz="2200" dirty="0">
                <a:latin typeface="Arial" charset="0"/>
              </a:rPr>
              <a:t> </a:t>
            </a:r>
            <a:r>
              <a:rPr lang="en-US" sz="2200" b="1" u="sng" dirty="0">
                <a:solidFill>
                  <a:srgbClr val="000099"/>
                </a:solidFill>
                <a:latin typeface="Arial" charset="0"/>
              </a:rPr>
              <a:t>indicator paused </a:t>
            </a:r>
            <a:r>
              <a:rPr lang="en-US" sz="2200" b="1" dirty="0">
                <a:solidFill>
                  <a:srgbClr val="000099"/>
                </a:solidFill>
                <a:latin typeface="Arial" charset="0"/>
              </a:rPr>
              <a:t>for the 2023-2024 rating. Its being paused since the 2021-2022 rating.  </a:t>
            </a:r>
          </a:p>
          <a:p>
            <a:pPr marL="457200" indent="-457200">
              <a:lnSpc>
                <a:spcPct val="90000"/>
              </a:lnSpc>
              <a:buFont typeface="+mj-lt"/>
              <a:buAutoNum type="arabicPeriod" startAt="10"/>
              <a:tabLst>
                <a:tab pos="119063" algn="l"/>
              </a:tabLst>
            </a:pPr>
            <a:endParaRPr lang="en-US" sz="2200" dirty="0">
              <a:latin typeface="Arial" charset="0"/>
            </a:endParaRPr>
          </a:p>
          <a:p>
            <a:pPr marL="457200" indent="-457200">
              <a:lnSpc>
                <a:spcPct val="90000"/>
              </a:lnSpc>
              <a:buFont typeface="+mj-lt"/>
              <a:buAutoNum type="arabicPeriod" startAt="10"/>
              <a:tabLst>
                <a:tab pos="119063" algn="l"/>
              </a:tabLst>
            </a:pPr>
            <a:r>
              <a:rPr lang="en-US" sz="2200" dirty="0">
                <a:latin typeface="Arial" charset="0"/>
              </a:rPr>
              <a:t>Was the ratio of long-term liabilities to total assets for the school district sufficient to support long-term solvency? </a:t>
            </a:r>
            <a:r>
              <a:rPr lang="en-US" sz="2200" b="1" dirty="0">
                <a:solidFill>
                  <a:srgbClr val="000099"/>
                </a:solidFill>
                <a:latin typeface="Arial" charset="0"/>
              </a:rPr>
              <a:t>10</a:t>
            </a:r>
          </a:p>
          <a:p>
            <a:pPr marL="457200" indent="-457200">
              <a:lnSpc>
                <a:spcPct val="90000"/>
              </a:lnSpc>
              <a:buFont typeface="+mj-lt"/>
              <a:buAutoNum type="arabicPeriod" startAt="10"/>
              <a:tabLst>
                <a:tab pos="119063" algn="l"/>
              </a:tabLst>
            </a:pPr>
            <a:endParaRPr lang="en-US" sz="2200" dirty="0">
              <a:latin typeface="Arial" charset="0"/>
            </a:endParaRPr>
          </a:p>
          <a:p>
            <a:pPr marL="457200" indent="-457200">
              <a:lnSpc>
                <a:spcPct val="90000"/>
              </a:lnSpc>
              <a:buFont typeface="+mj-lt"/>
              <a:buAutoNum type="arabicPeriod" startAt="10"/>
              <a:tabLst>
                <a:tab pos="119063" algn="l"/>
              </a:tabLst>
            </a:pPr>
            <a:r>
              <a:rPr lang="en-US" sz="2200" dirty="0">
                <a:latin typeface="Arial" charset="0"/>
              </a:rPr>
              <a:t>What is the correlation between future debt requirements and the district’s assessed property value? </a:t>
            </a:r>
            <a:r>
              <a:rPr lang="en-US" sz="2200" b="1" dirty="0">
                <a:solidFill>
                  <a:srgbClr val="000099"/>
                </a:solidFill>
                <a:latin typeface="Arial" charset="0"/>
              </a:rPr>
              <a:t>10</a:t>
            </a:r>
          </a:p>
          <a:p>
            <a:pPr marL="0" indent="0">
              <a:lnSpc>
                <a:spcPct val="90000"/>
              </a:lnSpc>
              <a:buNone/>
              <a:tabLst>
                <a:tab pos="119063" algn="l"/>
              </a:tabLst>
            </a:pPr>
            <a:endParaRPr lang="en-US" sz="2200" b="1" dirty="0">
              <a:solidFill>
                <a:srgbClr val="000099"/>
              </a:solidFill>
              <a:latin typeface="Arial" charset="0"/>
            </a:endParaRPr>
          </a:p>
        </p:txBody>
      </p:sp>
      <p:sp>
        <p:nvSpPr>
          <p:cNvPr id="18436" name="Slide Number Placeholder 5"/>
          <p:cNvSpPr>
            <a:spLocks noGrp="1"/>
          </p:cNvSpPr>
          <p:nvPr>
            <p:ph type="sldNum" sz="quarter" idx="12"/>
          </p:nvPr>
        </p:nvSpPr>
        <p:spPr>
          <a:noFill/>
        </p:spPr>
        <p:txBody>
          <a:bodyPr/>
          <a:lstStyle/>
          <a:p>
            <a:fld id="{D16DB599-921D-46B0-8418-0B8C6F1B5757}" type="slidenum">
              <a:rPr lang="en-US" smtClean="0"/>
              <a:pPr/>
              <a:t>9</a:t>
            </a:fld>
            <a:endParaRPr lang="en-US" dirty="0"/>
          </a:p>
        </p:txBody>
      </p:sp>
      <p:sp>
        <p:nvSpPr>
          <p:cNvPr id="18437" name="Line 4"/>
          <p:cNvSpPr>
            <a:spLocks noChangeShapeType="1"/>
          </p:cNvSpPr>
          <p:nvPr/>
        </p:nvSpPr>
        <p:spPr bwMode="auto">
          <a:xfrm>
            <a:off x="685800" y="1752600"/>
            <a:ext cx="7772400" cy="0"/>
          </a:xfrm>
          <a:prstGeom prst="line">
            <a:avLst/>
          </a:prstGeom>
          <a:noFill/>
          <a:ln w="63500">
            <a:solidFill>
              <a:srgbClr val="000099"/>
            </a:solidFill>
            <a:round/>
            <a:headEnd/>
            <a:tailEnd/>
          </a:ln>
        </p:spPr>
        <p:txBody>
          <a:bodyPr/>
          <a:lstStyle/>
          <a:p>
            <a:endParaRPr lang="en-US" dirty="0"/>
          </a:p>
        </p:txBody>
      </p:sp>
      <p:pic>
        <p:nvPicPr>
          <p:cNvPr id="2" name="Picture 1" descr="A logo with green letters&#10;&#10;Description automatically generated">
            <a:extLst>
              <a:ext uri="{FF2B5EF4-FFF2-40B4-BE49-F238E27FC236}">
                <a16:creationId xmlns:a16="http://schemas.microsoft.com/office/drawing/2014/main" id="{2985241C-1D1C-3791-BA43-5BA06740B0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211259" cy="734926"/>
          </a:xfrm>
          <a:prstGeom prst="rect">
            <a:avLst/>
          </a:prstGeom>
        </p:spPr>
      </p:pic>
    </p:spTree>
    <p:extLst>
      <p:ext uri="{BB962C8B-B14F-4D97-AF65-F5344CB8AC3E}">
        <p14:creationId xmlns:p14="http://schemas.microsoft.com/office/powerpoint/2010/main" val="115389473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6797</TotalTime>
  <Words>1414</Words>
  <Application>Microsoft Office PowerPoint</Application>
  <PresentationFormat>On-screen Show (4:3)</PresentationFormat>
  <Paragraphs>144</Paragraphs>
  <Slides>19</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 Narrow</vt:lpstr>
      <vt:lpstr>Calibri</vt:lpstr>
      <vt:lpstr>Times New Roman</vt:lpstr>
      <vt:lpstr>Trebuchet MS</vt:lpstr>
      <vt:lpstr>Wingdings 3</vt:lpstr>
      <vt:lpstr>Facet</vt:lpstr>
      <vt:lpstr>PowerPoint Presentation</vt:lpstr>
      <vt:lpstr>Purpose</vt:lpstr>
      <vt:lpstr>Objectives</vt:lpstr>
      <vt:lpstr>Ratings</vt:lpstr>
      <vt:lpstr>How Ratings Are Assessed</vt:lpstr>
      <vt:lpstr>How Ratings Are Assessed</vt:lpstr>
      <vt:lpstr>How Ratings Are Assessed</vt:lpstr>
      <vt:lpstr>How Ratings Are Assessed</vt:lpstr>
      <vt:lpstr>How Ratings Are Assessed</vt:lpstr>
      <vt:lpstr>How Ratings Are Assessed</vt:lpstr>
      <vt:lpstr>How Ratings Are Assessed</vt:lpstr>
      <vt:lpstr>How Ratings Are Assessed</vt:lpstr>
      <vt:lpstr>How Ratings Are Assessed</vt:lpstr>
      <vt:lpstr>What is GISD’s Rating?</vt:lpstr>
      <vt:lpstr>Required Disclosures</vt:lpstr>
      <vt:lpstr>Required Disclosures</vt:lpstr>
      <vt:lpstr>Required Disclosures</vt:lpstr>
      <vt:lpstr>Required Disclosures</vt:lpstr>
      <vt:lpstr>Required Disclosures</vt:lpstr>
    </vt:vector>
  </TitlesOfParts>
  <Company>HISD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Glenn Reed</dc:creator>
  <cp:lastModifiedBy>Veronica Ceniceros</cp:lastModifiedBy>
  <cp:revision>666</cp:revision>
  <cp:lastPrinted>2022-09-23T19:59:41Z</cp:lastPrinted>
  <dcterms:created xsi:type="dcterms:W3CDTF">2003-06-06T19:28:02Z</dcterms:created>
  <dcterms:modified xsi:type="dcterms:W3CDTF">2024-11-20T15:43:00Z</dcterms:modified>
</cp:coreProperties>
</file>