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70" r:id="rId2"/>
    <p:sldId id="284" r:id="rId3"/>
    <p:sldId id="286" r:id="rId4"/>
    <p:sldId id="287" r:id="rId5"/>
    <p:sldId id="273" r:id="rId6"/>
    <p:sldId id="272" r:id="rId7"/>
    <p:sldId id="285"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880A35-ED93-9143-BDFB-BAAFE26188B8}">
          <p14:sldIdLst>
            <p14:sldId id="270"/>
            <p14:sldId id="284"/>
            <p14:sldId id="286"/>
            <p14:sldId id="287"/>
            <p14:sldId id="273"/>
            <p14:sldId id="272"/>
            <p14:sldId id="2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Fredrickson" initials="K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4"/>
    <a:srgbClr val="7F7F7F"/>
    <a:srgbClr val="FF9012"/>
    <a:srgbClr val="484848"/>
    <a:srgbClr val="D7D7D7"/>
    <a:srgbClr val="E1E1E1"/>
    <a:srgbClr val="808080"/>
    <a:srgbClr val="3C3C3C"/>
    <a:srgbClr val="0092D2"/>
    <a:srgbClr val="3D3D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2" autoAdjust="0"/>
    <p:restoredTop sz="76890" autoAdjust="0"/>
  </p:normalViewPr>
  <p:slideViewPr>
    <p:cSldViewPr snapToGrid="0" snapToObjects="1">
      <p:cViewPr varScale="1">
        <p:scale>
          <a:sx n="89" d="100"/>
          <a:sy n="89" d="100"/>
        </p:scale>
        <p:origin x="2670" y="78"/>
      </p:cViewPr>
      <p:guideLst>
        <p:guide orient="horz" pos="2160"/>
        <p:guide pos="2880"/>
      </p:guideLst>
    </p:cSldViewPr>
  </p:slideViewPr>
  <p:notesTextViewPr>
    <p:cViewPr>
      <p:scale>
        <a:sx n="100" d="100"/>
        <a:sy n="100" d="100"/>
      </p:scale>
      <p:origin x="0" y="0"/>
    </p:cViewPr>
  </p:notesTextViewPr>
  <p:sorterViewPr>
    <p:cViewPr>
      <p:scale>
        <a:sx n="210" d="100"/>
        <a:sy n="2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2043DE-3B4D-4049-A275-966A4CB46713}" type="datetimeFigureOut">
              <a:rPr lang="en-US" smtClean="0"/>
              <a:t>12/3/2019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6C5B36-7B5F-9142-88D1-B27A41B1C23F}" type="slidenum">
              <a:rPr lang="en-US" smtClean="0"/>
              <a:t>‹#›</a:t>
            </a:fld>
            <a:endParaRPr lang="en-US"/>
          </a:p>
        </p:txBody>
      </p:sp>
    </p:spTree>
    <p:extLst>
      <p:ext uri="{BB962C8B-B14F-4D97-AF65-F5344CB8AC3E}">
        <p14:creationId xmlns:p14="http://schemas.microsoft.com/office/powerpoint/2010/main" val="23874648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0AA2A-2E8B-DF46-9CB3-4179D84AF021}" type="datetimeFigureOut">
              <a:rPr lang="en-US" smtClean="0"/>
              <a:t>12/3/2019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ED9B4B-AEB6-FF4F-A240-FC8FDE303F3B}" type="slidenum">
              <a:rPr lang="en-US" smtClean="0"/>
              <a:t>‹#›</a:t>
            </a:fld>
            <a:endParaRPr lang="en-US"/>
          </a:p>
        </p:txBody>
      </p:sp>
    </p:spTree>
    <p:extLst>
      <p:ext uri="{BB962C8B-B14F-4D97-AF65-F5344CB8AC3E}">
        <p14:creationId xmlns:p14="http://schemas.microsoft.com/office/powerpoint/2010/main" val="28291275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1</a:t>
            </a:fld>
            <a:endParaRPr lang="en-US"/>
          </a:p>
        </p:txBody>
      </p:sp>
    </p:spTree>
    <p:extLst>
      <p:ext uri="{BB962C8B-B14F-4D97-AF65-F5344CB8AC3E}">
        <p14:creationId xmlns:p14="http://schemas.microsoft.com/office/powerpoint/2010/main" val="365048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text for screen shot:</a:t>
            </a:r>
          </a:p>
          <a:p>
            <a:endParaRPr lang="en-US" dirty="0" smtClean="0"/>
          </a:p>
          <a:p>
            <a:r>
              <a:rPr lang="en-US" dirty="0" smtClean="0"/>
              <a:t>A screen shot is titled:</a:t>
            </a:r>
            <a:r>
              <a:rPr lang="en-US" baseline="0" dirty="0" smtClean="0"/>
              <a:t> Official SAT Practice  NEW!  A subhead reads For the first time ever.  For you.  For free.  There are four bullet points: Get to know the redesigned SAT (March 2016); See personalized practice recommendations; Stay on top of important SAT dates and news; Practice anytime, anywhere, at no cost.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CED9B4B-AEB6-FF4F-A240-FC8FDE303F3B}" type="slidenum">
              <a:rPr lang="en-US" smtClean="0"/>
              <a:t>3</a:t>
            </a:fld>
            <a:endParaRPr lang="en-US"/>
          </a:p>
        </p:txBody>
      </p:sp>
    </p:spTree>
    <p:extLst>
      <p:ext uri="{BB962C8B-B14F-4D97-AF65-F5344CB8AC3E}">
        <p14:creationId xmlns:p14="http://schemas.microsoft.com/office/powerpoint/2010/main" val="1003151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text for screen shot:</a:t>
            </a:r>
          </a:p>
          <a:p>
            <a:endParaRPr lang="en-US" dirty="0" smtClean="0"/>
          </a:p>
          <a:p>
            <a:r>
              <a:rPr lang="en-US" dirty="0" smtClean="0"/>
              <a:t>A screen shot is titled:</a:t>
            </a:r>
            <a:r>
              <a:rPr lang="en-US" baseline="0" dirty="0" smtClean="0"/>
              <a:t> Official SAT Practice  NEW!  A subhead reads For the first time ever.  For you.  For free.  There are four bullet points: Get to know the redesigned SAT (March 2016); See personalized practice recommendations; Stay on top of important SAT dates and news; Practice anytime, anywhere, at no cost.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CED9B4B-AEB6-FF4F-A240-FC8FDE303F3B}" type="slidenum">
              <a:rPr lang="en-US" smtClean="0"/>
              <a:t>4</a:t>
            </a:fld>
            <a:endParaRPr lang="en-US"/>
          </a:p>
        </p:txBody>
      </p:sp>
    </p:spTree>
    <p:extLst>
      <p:ext uri="{BB962C8B-B14F-4D97-AF65-F5344CB8AC3E}">
        <p14:creationId xmlns:p14="http://schemas.microsoft.com/office/powerpoint/2010/main" val="494975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shot shows to fillable boxes a user must fill in to create a College</a:t>
            </a:r>
            <a:r>
              <a:rPr lang="en-US" baseline="0" dirty="0" smtClean="0"/>
              <a:t> Board Account:  username and password.  A remember me box may be clicked.  A side note advises Students can register for exams, get test scores, find colleges, learn about financial aid and more.  Education professionals can access tools and services designed to support their work, including online reports, test ordering, recruitment support, financial aid solutions and  more.</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5</a:t>
            </a:fld>
            <a:endParaRPr lang="en-US"/>
          </a:p>
        </p:txBody>
      </p:sp>
    </p:spTree>
    <p:extLst>
      <p:ext uri="{BB962C8B-B14F-4D97-AF65-F5344CB8AC3E}">
        <p14:creationId xmlns:p14="http://schemas.microsoft.com/office/powerpoint/2010/main" val="3163327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shot is titled Request for Approval:</a:t>
            </a:r>
            <a:r>
              <a:rPr lang="en-US" baseline="0" dirty="0" smtClean="0"/>
              <a:t>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6</a:t>
            </a:fld>
            <a:endParaRPr lang="en-US"/>
          </a:p>
        </p:txBody>
      </p:sp>
    </p:spTree>
    <p:extLst>
      <p:ext uri="{BB962C8B-B14F-4D97-AF65-F5344CB8AC3E}">
        <p14:creationId xmlns:p14="http://schemas.microsoft.com/office/powerpoint/2010/main" val="329207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grab is titled Today’s Goal:  Practice your skills.  Users</a:t>
            </a:r>
            <a:r>
              <a:rPr lang="en-US" baseline="0" dirty="0" smtClean="0"/>
              <a:t> may click on Reading &amp; Writing or Practice Math to begin their practice.  A sample combined score of 1080 is shown: 500 for math; 580 for reading and writing.  A section called current skill levels is shown as is frequently asked questions. </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7</a:t>
            </a:fld>
            <a:endParaRPr lang="en-US"/>
          </a:p>
        </p:txBody>
      </p:sp>
    </p:spTree>
    <p:extLst>
      <p:ext uri="{BB962C8B-B14F-4D97-AF65-F5344CB8AC3E}">
        <p14:creationId xmlns:p14="http://schemas.microsoft.com/office/powerpoint/2010/main" val="2621672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Title">
    <p:spTree>
      <p:nvGrpSpPr>
        <p:cNvPr id="1" name=""/>
        <p:cNvGrpSpPr/>
        <p:nvPr/>
      </p:nvGrpSpPr>
      <p:grpSpPr>
        <a:xfrm>
          <a:off x="0" y="0"/>
          <a:ext cx="0" cy="0"/>
          <a:chOff x="0" y="0"/>
          <a:chExt cx="0" cy="0"/>
        </a:xfrm>
      </p:grpSpPr>
      <p:pic>
        <p:nvPicPr>
          <p:cNvPr id="18" name="Picture 17" descr="LowOpac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0479" cy="6864480"/>
          </a:xfrm>
          <a:prstGeom prst="rect">
            <a:avLst/>
          </a:prstGeom>
        </p:spPr>
      </p:pic>
      <p:sp>
        <p:nvSpPr>
          <p:cNvPr id="5" name="Title 4"/>
          <p:cNvSpPr>
            <a:spLocks noGrp="1"/>
          </p:cNvSpPr>
          <p:nvPr>
            <p:ph type="title"/>
          </p:nvPr>
        </p:nvSpPr>
        <p:spPr>
          <a:xfrm>
            <a:off x="1662772" y="2265070"/>
            <a:ext cx="6015775" cy="1159885"/>
          </a:xfrm>
          <a:prstGeom prst="rect">
            <a:avLst/>
          </a:prstGeom>
        </p:spPr>
        <p:txBody>
          <a:bodyPr anchor="b" anchorCtr="0">
            <a:normAutofit/>
          </a:bodyPr>
          <a:lstStyle>
            <a:lvl1pPr algn="l">
              <a:lnSpc>
                <a:spcPts val="3700"/>
              </a:lnSpc>
              <a:defRPr sz="3600" b="1" i="0">
                <a:solidFill>
                  <a:schemeClr val="bg1"/>
                </a:solidFill>
                <a:latin typeface="Arial"/>
                <a:cs typeface="Aria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1674089" y="3651666"/>
            <a:ext cx="6016504" cy="550862"/>
          </a:xfrm>
          <a:prstGeom prst="rect">
            <a:avLst/>
          </a:prstGeom>
        </p:spPr>
        <p:txBody>
          <a:bodyPr>
            <a:normAutofit/>
          </a:bodyPr>
          <a:lstStyle>
            <a:lvl1pPr marL="0" indent="0">
              <a:buFontTx/>
              <a:buNone/>
              <a:defRPr sz="2600">
                <a:solidFill>
                  <a:schemeClr val="bg1"/>
                </a:solidFill>
                <a:latin typeface="Arial"/>
                <a:cs typeface="Arial"/>
              </a:defRPr>
            </a:lvl1pPr>
          </a:lstStyle>
          <a:p>
            <a:pPr lvl="0"/>
            <a:r>
              <a:rPr lang="en-US" dirty="0" smtClean="0"/>
              <a:t>Click to edit Master</a:t>
            </a:r>
            <a:endParaRPr lang="en-US" dirty="0"/>
          </a:p>
        </p:txBody>
      </p:sp>
      <p:pic>
        <p:nvPicPr>
          <p:cNvPr id="14" name="Picture 13" descr="collegeboard_logo_K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9887" y="6245180"/>
            <a:ext cx="1703674" cy="292101"/>
          </a:xfrm>
          <a:prstGeom prst="rect">
            <a:avLst/>
          </a:prstGeom>
        </p:spPr>
      </p:pic>
    </p:spTree>
    <p:extLst>
      <p:ext uri="{BB962C8B-B14F-4D97-AF65-F5344CB8AC3E}">
        <p14:creationId xmlns:p14="http://schemas.microsoft.com/office/powerpoint/2010/main" val="3249299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ChartLayout">
    <p:spTree>
      <p:nvGrpSpPr>
        <p:cNvPr id="1" name=""/>
        <p:cNvGrpSpPr/>
        <p:nvPr/>
      </p:nvGrpSpPr>
      <p:grpSpPr>
        <a:xfrm>
          <a:off x="0" y="0"/>
          <a:ext cx="0" cy="0"/>
          <a:chOff x="0" y="0"/>
          <a:chExt cx="0" cy="0"/>
        </a:xfrm>
      </p:grpSpPr>
      <p:pic>
        <p:nvPicPr>
          <p:cNvPr id="16" name="Picture 15"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1" name="Content Placeholder 3"/>
          <p:cNvSpPr>
            <a:spLocks noGrp="1"/>
          </p:cNvSpPr>
          <p:nvPr>
            <p:ph sz="half" idx="2"/>
          </p:nvPr>
        </p:nvSpPr>
        <p:spPr>
          <a:xfrm>
            <a:off x="603168" y="1982178"/>
            <a:ext cx="3697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3" name="Chart Placeholder 2"/>
          <p:cNvSpPr>
            <a:spLocks noGrp="1"/>
          </p:cNvSpPr>
          <p:nvPr>
            <p:ph type="chart" sz="quarter" idx="13"/>
          </p:nvPr>
        </p:nvSpPr>
        <p:spPr>
          <a:xfrm>
            <a:off x="603168" y="2935654"/>
            <a:ext cx="3697654"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sp>
        <p:nvSpPr>
          <p:cNvPr id="10" name="Chart Placeholder 2"/>
          <p:cNvSpPr>
            <a:spLocks noGrp="1"/>
          </p:cNvSpPr>
          <p:nvPr>
            <p:ph type="chart" sz="quarter" idx="14"/>
          </p:nvPr>
        </p:nvSpPr>
        <p:spPr>
          <a:xfrm>
            <a:off x="4798646" y="2935654"/>
            <a:ext cx="3570654"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sp>
        <p:nvSpPr>
          <p:cNvPr id="12" name="Content Placeholder 3"/>
          <p:cNvSpPr>
            <a:spLocks noGrp="1"/>
          </p:cNvSpPr>
          <p:nvPr>
            <p:ph sz="half" idx="15"/>
          </p:nvPr>
        </p:nvSpPr>
        <p:spPr>
          <a:xfrm>
            <a:off x="4798646" y="1982178"/>
            <a:ext cx="3570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13" name="Content Placeholder 3"/>
          <p:cNvSpPr>
            <a:spLocks noGrp="1"/>
          </p:cNvSpPr>
          <p:nvPr>
            <p:ph sz="half" idx="16"/>
          </p:nvPr>
        </p:nvSpPr>
        <p:spPr>
          <a:xfrm>
            <a:off x="603168" y="2451101"/>
            <a:ext cx="3697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14" name="Content Placeholder 3"/>
          <p:cNvSpPr>
            <a:spLocks noGrp="1"/>
          </p:cNvSpPr>
          <p:nvPr>
            <p:ph sz="half" idx="17"/>
          </p:nvPr>
        </p:nvSpPr>
        <p:spPr>
          <a:xfrm>
            <a:off x="4798646" y="2451101"/>
            <a:ext cx="3570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pic>
        <p:nvPicPr>
          <p:cNvPr id="26" name="Picture 25"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27" name="Straight Connector 26"/>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i="0">
                <a:solidFill>
                  <a:srgbClr val="0065A4"/>
                </a:solidFill>
                <a:latin typeface="Arial"/>
                <a:cs typeface="Arial"/>
              </a:defRPr>
            </a:lvl1pPr>
          </a:lstStyle>
          <a:p>
            <a:endParaRPr lang="en-US" dirty="0"/>
          </a:p>
        </p:txBody>
      </p:sp>
      <p:sp>
        <p:nvSpPr>
          <p:cNvPr id="17"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32898038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Layout">
    <p:spTree>
      <p:nvGrpSpPr>
        <p:cNvPr id="1" name=""/>
        <p:cNvGrpSpPr/>
        <p:nvPr/>
      </p:nvGrpSpPr>
      <p:grpSpPr>
        <a:xfrm>
          <a:off x="0" y="0"/>
          <a:ext cx="0" cy="0"/>
          <a:chOff x="0" y="0"/>
          <a:chExt cx="0" cy="0"/>
        </a:xfrm>
      </p:grpSpPr>
      <p:pic>
        <p:nvPicPr>
          <p:cNvPr id="9" name="Picture 8"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4" name="Table Placeholder 3"/>
          <p:cNvSpPr>
            <a:spLocks noGrp="1"/>
          </p:cNvSpPr>
          <p:nvPr>
            <p:ph type="tbl" sz="quarter" idx="13"/>
          </p:nvPr>
        </p:nvSpPr>
        <p:spPr>
          <a:xfrm>
            <a:off x="603168" y="1762652"/>
            <a:ext cx="7670800" cy="3942675"/>
          </a:xfrm>
          <a:prstGeom prst="rect">
            <a:avLst/>
          </a:prstGeom>
        </p:spPr>
        <p:txBody>
          <a:bodyPr vert="horz"/>
          <a:lstStyle>
            <a:lvl1pPr marL="0" indent="0">
              <a:buFontTx/>
              <a:buNone/>
              <a:defRPr sz="2000">
                <a:solidFill>
                  <a:srgbClr val="808080"/>
                </a:solidFill>
                <a:latin typeface="Arial"/>
              </a:defRPr>
            </a:lvl1pPr>
          </a:lstStyle>
          <a:p>
            <a:endParaRPr lang="en-US" dirty="0"/>
          </a:p>
        </p:txBody>
      </p:sp>
      <p:pic>
        <p:nvPicPr>
          <p:cNvPr id="10" name="Picture 9"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2" name="Straight Connector 11"/>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i="0">
                <a:solidFill>
                  <a:srgbClr val="0065A4"/>
                </a:solidFill>
                <a:latin typeface="Arial"/>
                <a:cs typeface="Arial"/>
              </a:defRPr>
            </a:lvl1pPr>
          </a:lstStyle>
          <a:p>
            <a:endParaRPr lang="en-US" dirty="0"/>
          </a:p>
        </p:txBody>
      </p:sp>
      <p:sp>
        <p:nvSpPr>
          <p:cNvPr id="11"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6059647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Title">
    <p:spTree>
      <p:nvGrpSpPr>
        <p:cNvPr id="1" name=""/>
        <p:cNvGrpSpPr/>
        <p:nvPr/>
      </p:nvGrpSpPr>
      <p:grpSpPr>
        <a:xfrm>
          <a:off x="0" y="0"/>
          <a:ext cx="0" cy="0"/>
          <a:chOff x="0" y="0"/>
          <a:chExt cx="0" cy="0"/>
        </a:xfrm>
      </p:grpSpPr>
      <p:pic>
        <p:nvPicPr>
          <p:cNvPr id="5" name="Picture 4"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9" name="Content Placeholder 3"/>
          <p:cNvSpPr>
            <a:spLocks noGrp="1"/>
          </p:cNvSpPr>
          <p:nvPr>
            <p:ph sz="half" idx="2"/>
          </p:nvPr>
        </p:nvSpPr>
        <p:spPr>
          <a:xfrm>
            <a:off x="603169" y="1964968"/>
            <a:ext cx="7766131" cy="4132946"/>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2" name="Picture 21"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sp>
        <p:nvSpPr>
          <p:cNvPr id="28"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9"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cxnSp>
        <p:nvCxnSpPr>
          <p:cNvPr id="4" name="Straight Connector 3"/>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1130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ubtitle">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603169" y="2387600"/>
            <a:ext cx="7766131"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0"/>
          </p:nvPr>
        </p:nvSpPr>
        <p:spPr>
          <a:xfrm>
            <a:off x="603250" y="1663700"/>
            <a:ext cx="7766050"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pic>
        <p:nvPicPr>
          <p:cNvPr id="12" name="Picture 11"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5" name="Straight Connector 14"/>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8"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566834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ubtitleTwoLines">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603169" y="2628900"/>
            <a:ext cx="7766131" cy="34030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20" name="Straight Connector 19"/>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 name="Text Placeholder 3"/>
          <p:cNvSpPr>
            <a:spLocks noGrp="1"/>
          </p:cNvSpPr>
          <p:nvPr>
            <p:ph type="body" sz="quarter" idx="10"/>
          </p:nvPr>
        </p:nvSpPr>
        <p:spPr>
          <a:xfrm>
            <a:off x="603250" y="1718688"/>
            <a:ext cx="7766050" cy="8255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0"/>
            <a:r>
              <a:rPr lang="en-US" dirty="0" smtClean="0"/>
              <a:t>2 lines</a:t>
            </a:r>
            <a:endParaRPr lang="en-US" dirty="0"/>
          </a:p>
        </p:txBody>
      </p:sp>
      <p:sp>
        <p:nvSpPr>
          <p:cNvPr id="12"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4"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6241259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2Columns">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9" name="Content Placeholder 3"/>
          <p:cNvSpPr>
            <a:spLocks noGrp="1"/>
          </p:cNvSpPr>
          <p:nvPr>
            <p:ph sz="half" idx="2"/>
          </p:nvPr>
        </p:nvSpPr>
        <p:spPr>
          <a:xfrm>
            <a:off x="4584700" y="1939568"/>
            <a:ext cx="3784600"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0"/>
          </p:nvPr>
        </p:nvSpPr>
        <p:spPr>
          <a:xfrm>
            <a:off x="603168" y="1939568"/>
            <a:ext cx="3791032"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7" name="Straight Connector 16"/>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6"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6241259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2ColumnSubtitle">
    <p:spTree>
      <p:nvGrpSpPr>
        <p:cNvPr id="1" name=""/>
        <p:cNvGrpSpPr/>
        <p:nvPr/>
      </p:nvGrpSpPr>
      <p:grpSpPr>
        <a:xfrm>
          <a:off x="0" y="0"/>
          <a:ext cx="0" cy="0"/>
          <a:chOff x="0" y="0"/>
          <a:chExt cx="0" cy="0"/>
        </a:xfrm>
      </p:grpSpPr>
      <p:pic>
        <p:nvPicPr>
          <p:cNvPr id="18" name="Picture 17"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4" name="Text Placeholder 3"/>
          <p:cNvSpPr>
            <a:spLocks noGrp="1"/>
          </p:cNvSpPr>
          <p:nvPr>
            <p:ph type="body" sz="quarter" idx="10"/>
          </p:nvPr>
        </p:nvSpPr>
        <p:spPr>
          <a:xfrm>
            <a:off x="603250" y="1734248"/>
            <a:ext cx="3790950"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2" name="Text Placeholder 3"/>
          <p:cNvSpPr>
            <a:spLocks noGrp="1"/>
          </p:cNvSpPr>
          <p:nvPr>
            <p:ph type="body" sz="quarter" idx="14"/>
          </p:nvPr>
        </p:nvSpPr>
        <p:spPr>
          <a:xfrm>
            <a:off x="4584700" y="1734248"/>
            <a:ext cx="3803568"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5" name="Content Placeholder 3"/>
          <p:cNvSpPr>
            <a:spLocks noGrp="1"/>
          </p:cNvSpPr>
          <p:nvPr>
            <p:ph sz="half" idx="2"/>
          </p:nvPr>
        </p:nvSpPr>
        <p:spPr>
          <a:xfrm>
            <a:off x="4584700" y="2387600"/>
            <a:ext cx="3784600"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3"/>
          <p:cNvSpPr>
            <a:spLocks noGrp="1"/>
          </p:cNvSpPr>
          <p:nvPr>
            <p:ph sz="half" idx="15"/>
          </p:nvPr>
        </p:nvSpPr>
        <p:spPr>
          <a:xfrm>
            <a:off x="603168" y="2387600"/>
            <a:ext cx="3791032"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24" name="Straight Connector 23"/>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21"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585719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WithPicture">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4584700" y="1939568"/>
            <a:ext cx="3784600"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idx="1"/>
          </p:nvPr>
        </p:nvSpPr>
        <p:spPr>
          <a:xfrm>
            <a:off x="698500" y="1933058"/>
            <a:ext cx="3695700" cy="4114800"/>
          </a:xfrm>
          <a:prstGeom prst="rect">
            <a:avLst/>
          </a:prstGeom>
        </p:spPr>
        <p:txBody>
          <a:bodyPr/>
          <a:lstStyle>
            <a:lvl1pPr marL="0" indent="0">
              <a:buNone/>
              <a:defRPr sz="2000">
                <a:solidFill>
                  <a:schemeClr val="bg1">
                    <a:lumMod val="7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8" name="Straight Connector 17"/>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20"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873881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Layout">
    <p:spTree>
      <p:nvGrpSpPr>
        <p:cNvPr id="1" name=""/>
        <p:cNvGrpSpPr/>
        <p:nvPr/>
      </p:nvGrpSpPr>
      <p:grpSpPr>
        <a:xfrm>
          <a:off x="0" y="0"/>
          <a:ext cx="0" cy="0"/>
          <a:chOff x="0" y="0"/>
          <a:chExt cx="0" cy="0"/>
        </a:xfrm>
      </p:grpSpPr>
      <p:pic>
        <p:nvPicPr>
          <p:cNvPr id="9" name="Picture 8"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2" name="Picture Placeholder 2"/>
          <p:cNvSpPr>
            <a:spLocks noGrp="1"/>
          </p:cNvSpPr>
          <p:nvPr>
            <p:ph type="pic" idx="1"/>
          </p:nvPr>
        </p:nvSpPr>
        <p:spPr>
          <a:xfrm>
            <a:off x="603168" y="1933058"/>
            <a:ext cx="7670800" cy="3134242"/>
          </a:xfrm>
          <a:prstGeom prst="rect">
            <a:avLst/>
          </a:prstGeom>
        </p:spPr>
        <p:txBody>
          <a:bodyPr/>
          <a:lstStyle>
            <a:lvl1pPr marL="0" indent="0">
              <a:buNone/>
              <a:defRPr sz="2000">
                <a:solidFill>
                  <a:schemeClr val="bg1">
                    <a:lumMod val="7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3"/>
          <p:cNvSpPr>
            <a:spLocks noGrp="1"/>
          </p:cNvSpPr>
          <p:nvPr>
            <p:ph sz="half" idx="2"/>
          </p:nvPr>
        </p:nvSpPr>
        <p:spPr>
          <a:xfrm>
            <a:off x="603168" y="5181600"/>
            <a:ext cx="7670800" cy="850383"/>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7" name="Straight Connector 16"/>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6"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1736845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Layout">
    <p:spTree>
      <p:nvGrpSpPr>
        <p:cNvPr id="1" name=""/>
        <p:cNvGrpSpPr/>
        <p:nvPr/>
      </p:nvGrpSpPr>
      <p:grpSpPr>
        <a:xfrm>
          <a:off x="0" y="0"/>
          <a:ext cx="0" cy="0"/>
          <a:chOff x="0" y="0"/>
          <a:chExt cx="0" cy="0"/>
        </a:xfrm>
      </p:grpSpPr>
      <p:pic>
        <p:nvPicPr>
          <p:cNvPr id="10" name="Picture 9"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1" name="Content Placeholder 3"/>
          <p:cNvSpPr>
            <a:spLocks noGrp="1"/>
          </p:cNvSpPr>
          <p:nvPr>
            <p:ph sz="half" idx="2"/>
          </p:nvPr>
        </p:nvSpPr>
        <p:spPr>
          <a:xfrm>
            <a:off x="603168" y="5181600"/>
            <a:ext cx="7670800" cy="850383"/>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3" name="Chart Placeholder 2"/>
          <p:cNvSpPr>
            <a:spLocks noGrp="1"/>
          </p:cNvSpPr>
          <p:nvPr>
            <p:ph type="chart" sz="quarter" idx="13"/>
          </p:nvPr>
        </p:nvSpPr>
        <p:spPr>
          <a:xfrm>
            <a:off x="603168" y="2062564"/>
            <a:ext cx="7670800"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5" name="Straight Connector 14"/>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7"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30298310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532044"/>
      </p:ext>
    </p:extLst>
  </p:cSld>
  <p:clrMap bg1="lt1" tx1="dk1" bg2="lt2" tx2="dk2" accent1="accent1" accent2="accent2" accent3="accent3" accent4="accent4" accent5="accent5" accent6="accent6" hlink="hlink" folHlink="folHlink"/>
  <p:sldLayoutIdLst>
    <p:sldLayoutId id="2147483670" r:id="rId1"/>
    <p:sldLayoutId id="2147483652" r:id="rId2"/>
    <p:sldLayoutId id="2147483674" r:id="rId3"/>
    <p:sldLayoutId id="2147483673" r:id="rId4"/>
    <p:sldLayoutId id="2147483672" r:id="rId5"/>
    <p:sldLayoutId id="2147483677" r:id="rId6"/>
    <p:sldLayoutId id="2147483675" r:id="rId7"/>
    <p:sldLayoutId id="2147483676" r:id="rId8"/>
    <p:sldLayoutId id="2147483678" r:id="rId9"/>
    <p:sldLayoutId id="2147483680" r:id="rId10"/>
    <p:sldLayoutId id="214748367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eadyhub.garlandisd.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5572" y="2963570"/>
            <a:ext cx="6015775" cy="1159885"/>
          </a:xfrm>
        </p:spPr>
        <p:txBody>
          <a:bodyPr>
            <a:normAutofit fontScale="90000"/>
          </a:bodyPr>
          <a:lstStyle/>
          <a:p>
            <a:pPr>
              <a:lnSpc>
                <a:spcPts val="4000"/>
              </a:lnSpc>
            </a:pPr>
            <a:r>
              <a:rPr lang="en-US" dirty="0"/>
              <a:t>Linking Khan </a:t>
            </a:r>
            <a:r>
              <a:rPr lang="en-US" dirty="0" smtClean="0"/>
              <a:t>Academy</a:t>
            </a:r>
            <a:br>
              <a:rPr lang="en-US" dirty="0" smtClean="0"/>
            </a:br>
            <a:r>
              <a:rPr lang="en-US" dirty="0" smtClean="0"/>
              <a:t>and </a:t>
            </a:r>
            <a:r>
              <a:rPr lang="en-US" dirty="0"/>
              <a:t>College </a:t>
            </a:r>
            <a:r>
              <a:rPr lang="en-US" dirty="0" smtClean="0"/>
              <a:t>Board</a:t>
            </a:r>
            <a:br>
              <a:rPr lang="en-US" dirty="0" smtClean="0"/>
            </a:br>
            <a:r>
              <a:rPr lang="en-US" dirty="0" smtClean="0"/>
              <a:t>Student </a:t>
            </a:r>
            <a:r>
              <a:rPr lang="en-US" dirty="0"/>
              <a:t>Accounts</a:t>
            </a:r>
          </a:p>
        </p:txBody>
      </p:sp>
      <p:sp>
        <p:nvSpPr>
          <p:cNvPr id="7" name="TextBox 6" descr="Linking Khan Academy and College Board Student Accounts"/>
          <p:cNvSpPr txBox="1"/>
          <p:nvPr/>
        </p:nvSpPr>
        <p:spPr>
          <a:xfrm>
            <a:off x="12750800" y="5727700"/>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cxnSp>
        <p:nvCxnSpPr>
          <p:cNvPr id="8" name="Straight Connector 7" descr="-"/>
          <p:cNvCxnSpPr/>
          <p:nvPr/>
        </p:nvCxnSpPr>
        <p:spPr>
          <a:xfrm>
            <a:off x="1322817" y="4249054"/>
            <a:ext cx="3393116"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3907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link Khan Academy and</a:t>
            </a:r>
            <a:br>
              <a:rPr lang="en-US" dirty="0" smtClean="0"/>
            </a:br>
            <a:r>
              <a:rPr lang="en-US" dirty="0" smtClean="0"/>
              <a:t>College Board Accounts? </a:t>
            </a:r>
            <a:endParaRPr lang="en-US" dirty="0"/>
          </a:p>
        </p:txBody>
      </p:sp>
      <p:sp>
        <p:nvSpPr>
          <p:cNvPr id="5" name="Content Placeholder 4"/>
          <p:cNvSpPr>
            <a:spLocks noGrp="1"/>
          </p:cNvSpPr>
          <p:nvPr>
            <p:ph sz="half" idx="2"/>
          </p:nvPr>
        </p:nvSpPr>
        <p:spPr>
          <a:xfrm>
            <a:off x="603169" y="1964968"/>
            <a:ext cx="7766131" cy="3692521"/>
          </a:xfrm>
        </p:spPr>
        <p:txBody>
          <a:bodyPr>
            <a:normAutofit/>
          </a:bodyPr>
          <a:lstStyle/>
          <a:p>
            <a:pPr>
              <a:spcBef>
                <a:spcPts val="2200"/>
              </a:spcBef>
            </a:pPr>
            <a:r>
              <a:rPr lang="en-US" dirty="0" smtClean="0"/>
              <a:t>Linking </a:t>
            </a:r>
            <a:r>
              <a:rPr lang="en-US" dirty="0"/>
              <a:t>your </a:t>
            </a:r>
            <a:r>
              <a:rPr lang="en-US" dirty="0" smtClean="0"/>
              <a:t>accounts will </a:t>
            </a:r>
            <a:r>
              <a:rPr lang="en-US" dirty="0"/>
              <a:t>further personalize your </a:t>
            </a:r>
            <a:r>
              <a:rPr lang="en-US" dirty="0" smtClean="0"/>
              <a:t>practice: the practice recommendations on Khan Academy will be based on your PSAT/NMSQT results </a:t>
            </a:r>
          </a:p>
          <a:p>
            <a:pPr>
              <a:spcBef>
                <a:spcPts val="2200"/>
              </a:spcBef>
            </a:pPr>
            <a:r>
              <a:rPr lang="en-US" dirty="0" smtClean="0"/>
              <a:t>All </a:t>
            </a:r>
            <a:r>
              <a:rPr lang="en-US" dirty="0"/>
              <a:t>future scores from the SAT, PSAT/NMSQT, PSAT 10 and PSAT 8/</a:t>
            </a:r>
            <a:r>
              <a:rPr lang="en-US" dirty="0" smtClean="0"/>
              <a:t>9</a:t>
            </a:r>
            <a:br>
              <a:rPr lang="en-US" dirty="0" smtClean="0"/>
            </a:br>
            <a:r>
              <a:rPr lang="en-US" dirty="0" smtClean="0"/>
              <a:t>will</a:t>
            </a:r>
            <a:r>
              <a:rPr lang="en-US" dirty="0"/>
              <a:t> </a:t>
            </a:r>
            <a:r>
              <a:rPr lang="en-US" dirty="0" smtClean="0"/>
              <a:t>also </a:t>
            </a:r>
            <a:r>
              <a:rPr lang="en-US" dirty="0"/>
              <a:t>be sent to help customize your practice and recommendations </a:t>
            </a:r>
            <a:r>
              <a:rPr lang="en-US" dirty="0" smtClean="0"/>
              <a:t>on</a:t>
            </a:r>
            <a:br>
              <a:rPr lang="en-US" dirty="0" smtClean="0"/>
            </a:br>
            <a:r>
              <a:rPr lang="en-US" dirty="0" smtClean="0"/>
              <a:t>Khan </a:t>
            </a:r>
            <a:r>
              <a:rPr lang="en-US" dirty="0"/>
              <a:t>Academy.    </a:t>
            </a:r>
          </a:p>
          <a:p>
            <a:pPr>
              <a:spcBef>
                <a:spcPts val="2200"/>
              </a:spcBef>
            </a:pPr>
            <a:r>
              <a:rPr lang="en-US" dirty="0"/>
              <a:t>You will be able to jump right into practice without having to take any additional diagnostic quizzes or practice tests to get personalized recommendations</a:t>
            </a:r>
            <a:r>
              <a:rPr lang="en-US" dirty="0" smtClean="0"/>
              <a:t>.</a:t>
            </a:r>
            <a:endParaRPr lang="en-US" dirty="0"/>
          </a:p>
        </p:txBody>
      </p:sp>
      <p:sp>
        <p:nvSpPr>
          <p:cNvPr id="6" name="Content Placeholder 4"/>
          <p:cNvSpPr txBox="1">
            <a:spLocks/>
          </p:cNvSpPr>
          <p:nvPr/>
        </p:nvSpPr>
        <p:spPr>
          <a:xfrm>
            <a:off x="889740" y="5928660"/>
            <a:ext cx="4843871" cy="363433"/>
          </a:xfrm>
          <a:prstGeom prst="rect">
            <a:avLst/>
          </a:prstGeom>
        </p:spPr>
        <p:txBody>
          <a:bodyPr>
            <a:normAutofit/>
          </a:bodyPr>
          <a:lstStyle>
            <a:lvl1pPr marL="285750" indent="-285750" algn="l" defTabSz="457200" rtl="0" eaLnBrk="1" latinLnBrk="0" hangingPunct="1">
              <a:spcBef>
                <a:spcPts val="1600"/>
              </a:spcBef>
              <a:buClr>
                <a:srgbClr val="0065A4"/>
              </a:buClr>
              <a:buSzPct val="80000"/>
              <a:buFont typeface="Lucida Grande"/>
              <a:buChar char="►"/>
              <a:defRPr sz="1600" kern="1200">
                <a:solidFill>
                  <a:schemeClr val="tx1"/>
                </a:solidFill>
                <a:latin typeface="Arial"/>
                <a:ea typeface="+mn-ea"/>
                <a:cs typeface="Arial"/>
              </a:defRPr>
            </a:lvl1pPr>
            <a:lvl2pPr marL="5715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2pPr>
            <a:lvl3pPr marL="800100" indent="-2286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3pPr>
            <a:lvl4pPr marL="1092200" indent="-2921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4pPr>
            <a:lvl5pPr marL="13716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Lucida Grande"/>
              <a:buNone/>
            </a:pPr>
            <a:r>
              <a:rPr lang="en-US" sz="1200" i="1" dirty="0" smtClean="0"/>
              <a:t>Please note that you can terminate your account linking at any time.</a:t>
            </a:r>
          </a:p>
          <a:p>
            <a:endParaRPr lang="en-US" dirty="0"/>
          </a:p>
        </p:txBody>
      </p:sp>
      <p:sp>
        <p:nvSpPr>
          <p:cNvPr id="3" name="Slide Number Placeholder 2"/>
          <p:cNvSpPr>
            <a:spLocks noGrp="1"/>
          </p:cNvSpPr>
          <p:nvPr>
            <p:ph type="sldNum" sz="quarter" idx="12"/>
          </p:nvPr>
        </p:nvSpPr>
        <p:spPr/>
        <p:txBody>
          <a:bodyPr/>
          <a:lstStyle/>
          <a:p>
            <a:fld id="{DF625FB1-CAA2-1745-BF48-B99B069FDFDF}" type="slidenum">
              <a:rPr lang="en-US" smtClean="0"/>
              <a:pPr/>
              <a:t>2</a:t>
            </a:fld>
            <a:endParaRPr lang="en-US" dirty="0"/>
          </a:p>
        </p:txBody>
      </p:sp>
    </p:spTree>
    <p:extLst>
      <p:ext uri="{BB962C8B-B14F-4D97-AF65-F5344CB8AC3E}">
        <p14:creationId xmlns:p14="http://schemas.microsoft.com/office/powerpoint/2010/main" val="758815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to link your College Board</a:t>
            </a:r>
            <a:br>
              <a:rPr lang="en-US" dirty="0" smtClean="0"/>
            </a:br>
            <a:r>
              <a:rPr lang="en-US" dirty="0" smtClean="0"/>
              <a:t>and Khan Academy Accounts</a:t>
            </a:r>
            <a:endParaRPr lang="en-US" dirty="0"/>
          </a:p>
        </p:txBody>
      </p:sp>
      <p:sp>
        <p:nvSpPr>
          <p:cNvPr id="2" name="Content Placeholder 1"/>
          <p:cNvSpPr>
            <a:spLocks noGrp="1"/>
          </p:cNvSpPr>
          <p:nvPr>
            <p:ph sz="half" idx="2"/>
          </p:nvPr>
        </p:nvSpPr>
        <p:spPr>
          <a:xfrm>
            <a:off x="449179" y="1847362"/>
            <a:ext cx="3308527" cy="4804132"/>
          </a:xfrm>
        </p:spPr>
        <p:txBody>
          <a:bodyPr>
            <a:normAutofit/>
          </a:bodyPr>
          <a:lstStyle/>
          <a:p>
            <a:pPr marL="0" indent="0">
              <a:spcBef>
                <a:spcPts val="400"/>
              </a:spcBef>
              <a:buNone/>
            </a:pPr>
            <a:r>
              <a:rPr lang="en-US" b="1" dirty="0" smtClean="0">
                <a:solidFill>
                  <a:srgbClr val="0065A4"/>
                </a:solidFill>
              </a:rPr>
              <a:t>Step 1</a:t>
            </a:r>
            <a:br>
              <a:rPr lang="en-US" b="1" dirty="0" smtClean="0">
                <a:solidFill>
                  <a:srgbClr val="0065A4"/>
                </a:solidFill>
              </a:rPr>
            </a:br>
            <a:r>
              <a:rPr lang="en-US" dirty="0" smtClean="0"/>
              <a:t>Log in your</a:t>
            </a:r>
            <a:br>
              <a:rPr lang="en-US" dirty="0" smtClean="0"/>
            </a:br>
            <a:r>
              <a:rPr lang="en-US" dirty="0" smtClean="0"/>
              <a:t>Khan Academy account at </a:t>
            </a:r>
            <a:r>
              <a:rPr lang="en-US" b="1" dirty="0" smtClean="0">
                <a:hlinkClick r:id="rId3"/>
              </a:rPr>
              <a:t>https://readyhub.garlandisd.net</a:t>
            </a:r>
            <a:r>
              <a:rPr lang="en-US" b="1" dirty="0"/>
              <a:t> </a:t>
            </a:r>
            <a:r>
              <a:rPr lang="en-US" dirty="0" smtClean="0"/>
              <a:t>using “</a:t>
            </a:r>
            <a:r>
              <a:rPr lang="en-US" dirty="0" err="1" smtClean="0"/>
              <a:t>s+ID</a:t>
            </a:r>
            <a:r>
              <a:rPr lang="en-US" dirty="0" smtClean="0"/>
              <a:t>” for your username and your NPIN for your password.</a:t>
            </a:r>
          </a:p>
          <a:p>
            <a:pPr marL="0" indent="0">
              <a:spcBef>
                <a:spcPts val="400"/>
              </a:spcBef>
              <a:buNone/>
            </a:pPr>
            <a:r>
              <a:rPr lang="en-US" b="1" dirty="0" smtClean="0">
                <a:solidFill>
                  <a:srgbClr val="0065A4"/>
                </a:solidFill>
              </a:rPr>
              <a:t/>
            </a:r>
            <a:br>
              <a:rPr lang="en-US" b="1" dirty="0" smtClean="0">
                <a:solidFill>
                  <a:srgbClr val="0065A4"/>
                </a:solidFill>
              </a:rPr>
            </a:br>
            <a:r>
              <a:rPr lang="en-US" dirty="0" smtClean="0"/>
              <a:t>Click on Khan Academy. If you are asked if you have an account, select “No, I need to create a new Khan Academy account.” </a:t>
            </a:r>
          </a:p>
          <a:p>
            <a:pPr marL="0" indent="0">
              <a:spcBef>
                <a:spcPts val="1200"/>
              </a:spcBef>
              <a:buNone/>
            </a:pPr>
            <a:r>
              <a:rPr lang="en-US" b="1" dirty="0" smtClean="0">
                <a:solidFill>
                  <a:srgbClr val="0065A4"/>
                </a:solidFill>
              </a:rPr>
              <a:t/>
            </a:r>
            <a:br>
              <a:rPr lang="en-US" b="1" dirty="0" smtClean="0">
                <a:solidFill>
                  <a:srgbClr val="0065A4"/>
                </a:solidFill>
              </a:rPr>
            </a:br>
            <a:r>
              <a:rPr lang="en-US" dirty="0" smtClean="0"/>
              <a:t>If asked for an e-mail, select “Not now.”</a:t>
            </a:r>
            <a:endParaRPr lang="en-US" dirty="0"/>
          </a:p>
        </p:txBody>
      </p:sp>
      <p:grpSp>
        <p:nvGrpSpPr>
          <p:cNvPr id="11" name="Group 10"/>
          <p:cNvGrpSpPr/>
          <p:nvPr/>
        </p:nvGrpSpPr>
        <p:grpSpPr>
          <a:xfrm>
            <a:off x="3744429" y="2004886"/>
            <a:ext cx="4558458" cy="3556690"/>
            <a:chOff x="3744429" y="2004886"/>
            <a:chExt cx="4558458" cy="3556690"/>
          </a:xfrm>
        </p:grpSpPr>
        <p:pic>
          <p:nvPicPr>
            <p:cNvPr id="16" name="Picture 15" descr="A screen shot is titled: Official SAT Practice  NEW!  A subhead reads For the first time ever.  For you.  For free.  There are four bullet points: Get to know the redesigned SAT (March 2016); See personalized practice recommendations; Stay on top of important SAT dates and news; Practice anytime, anywhere, at no cost.&#10;"/>
            <p:cNvPicPr>
              <a:picLocks noChangeAspect="1"/>
            </p:cNvPicPr>
            <p:nvPr/>
          </p:nvPicPr>
          <p:blipFill rotWithShape="1">
            <a:blip r:embed="rId4"/>
            <a:srcRect l="98625"/>
            <a:stretch/>
          </p:blipFill>
          <p:spPr>
            <a:xfrm rot="10800000">
              <a:off x="3744429" y="2004886"/>
              <a:ext cx="62659" cy="3556690"/>
            </a:xfrm>
            <a:prstGeom prst="rect">
              <a:avLst/>
            </a:prstGeom>
          </p:spPr>
        </p:pic>
        <p:pic>
          <p:nvPicPr>
            <p:cNvPr id="12" name="Picture 11" descr="A screen shot is titled: Official SAT Practice  NEW!  A subhead reads For the first time ever.  For you.  For free.  There are four bullet points: Get to know the redesigned SAT (March 2016); See personalized practice recommendations; Stay on top of important SAT dates and news; Practice anytime, anywhere, at no cost.&#10;"/>
            <p:cNvPicPr>
              <a:picLocks noChangeAspect="1"/>
            </p:cNvPicPr>
            <p:nvPr/>
          </p:nvPicPr>
          <p:blipFill rotWithShape="1">
            <a:blip r:embed="rId4"/>
            <a:srcRect l="1209"/>
            <a:stretch/>
          </p:blipFill>
          <p:spPr>
            <a:xfrm>
              <a:off x="3799733" y="2004886"/>
              <a:ext cx="4503154" cy="3556690"/>
            </a:xfrm>
            <a:prstGeom prst="rect">
              <a:avLst/>
            </a:prstGeom>
          </p:spPr>
        </p:pic>
        <p:sp>
          <p:nvSpPr>
            <p:cNvPr id="7" name="Rectangle 6"/>
            <p:cNvSpPr/>
            <p:nvPr/>
          </p:nvSpPr>
          <p:spPr bwMode="auto">
            <a:xfrm>
              <a:off x="4040124" y="2341942"/>
              <a:ext cx="3902020" cy="2869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Serifa Std 45 Light" pitchFamily="18" charset="0"/>
              </a:endParaRPr>
            </a:p>
          </p:txBody>
        </p:sp>
        <p:pic>
          <p:nvPicPr>
            <p:cNvPr id="8" name="Picture 7" descr="A screen shot is titled: Official SAT Practice  NEW!  A subhead reads For the first time ever.  For you.  For free.  There are four bullet points: Get to know the redesigned SAT (March 2016); See personalized practice recommendations; Stay on top of important SAT dates and news; Practice anytime, anywhere, at no cost.&#10;"/>
            <p:cNvPicPr>
              <a:picLocks noChangeAspect="1"/>
            </p:cNvPicPr>
            <p:nvPr/>
          </p:nvPicPr>
          <p:blipFill rotWithShape="1">
            <a:blip r:embed="rId5">
              <a:extLst>
                <a:ext uri="{28A0092B-C50C-407E-A947-70E740481C1C}">
                  <a14:useLocalDpi xmlns:a14="http://schemas.microsoft.com/office/drawing/2010/main" val="0"/>
                </a:ext>
              </a:extLst>
            </a:blip>
            <a:srcRect l="1" t="667" r="500"/>
            <a:stretch/>
          </p:blipFill>
          <p:spPr>
            <a:xfrm>
              <a:off x="4040124" y="2296581"/>
              <a:ext cx="3901494" cy="2586916"/>
            </a:xfrm>
            <a:prstGeom prst="rect">
              <a:avLst/>
            </a:prstGeom>
          </p:spPr>
        </p:pic>
      </p:grpSp>
      <p:sp>
        <p:nvSpPr>
          <p:cNvPr id="3" name="Slide Number Placeholder 2"/>
          <p:cNvSpPr>
            <a:spLocks noGrp="1"/>
          </p:cNvSpPr>
          <p:nvPr>
            <p:ph type="sldNum" sz="quarter" idx="12"/>
          </p:nvPr>
        </p:nvSpPr>
        <p:spPr/>
        <p:txBody>
          <a:bodyPr/>
          <a:lstStyle/>
          <a:p>
            <a:fld id="{DF625FB1-CAA2-1745-BF48-B99B069FDFDF}" type="slidenum">
              <a:rPr lang="en-US" smtClean="0"/>
              <a:pPr/>
              <a:t>3</a:t>
            </a:fld>
            <a:endParaRPr lang="en-US" dirty="0"/>
          </a:p>
        </p:txBody>
      </p:sp>
    </p:spTree>
    <p:extLst>
      <p:ext uri="{BB962C8B-B14F-4D97-AF65-F5344CB8AC3E}">
        <p14:creationId xmlns:p14="http://schemas.microsoft.com/office/powerpoint/2010/main" val="1048069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to link your College Board</a:t>
            </a:r>
            <a:br>
              <a:rPr lang="en-US" dirty="0" smtClean="0"/>
            </a:br>
            <a:r>
              <a:rPr lang="en-US" dirty="0" smtClean="0"/>
              <a:t>and Khan Academy Accounts</a:t>
            </a:r>
            <a:endParaRPr lang="en-US" dirty="0"/>
          </a:p>
        </p:txBody>
      </p:sp>
      <p:sp>
        <p:nvSpPr>
          <p:cNvPr id="2" name="Content Placeholder 1"/>
          <p:cNvSpPr>
            <a:spLocks noGrp="1"/>
          </p:cNvSpPr>
          <p:nvPr>
            <p:ph sz="half" idx="2"/>
          </p:nvPr>
        </p:nvSpPr>
        <p:spPr>
          <a:xfrm>
            <a:off x="449180" y="1847362"/>
            <a:ext cx="3352797" cy="4120301"/>
          </a:xfrm>
        </p:spPr>
        <p:txBody>
          <a:bodyPr>
            <a:normAutofit/>
          </a:bodyPr>
          <a:lstStyle/>
          <a:p>
            <a:pPr marL="0" indent="0">
              <a:spcBef>
                <a:spcPts val="1200"/>
              </a:spcBef>
              <a:buNone/>
            </a:pPr>
            <a:r>
              <a:rPr lang="en-US" b="1" dirty="0" smtClean="0">
                <a:solidFill>
                  <a:srgbClr val="0065A4"/>
                </a:solidFill>
              </a:rPr>
              <a:t>Step 2</a:t>
            </a:r>
          </a:p>
          <a:p>
            <a:pPr marL="0" indent="0">
              <a:spcBef>
                <a:spcPts val="1200"/>
              </a:spcBef>
              <a:buNone/>
            </a:pPr>
            <a:r>
              <a:rPr lang="en-US" b="1" dirty="0" smtClean="0">
                <a:solidFill>
                  <a:srgbClr val="0065A4"/>
                </a:solidFill>
              </a:rPr>
              <a:t/>
            </a:r>
            <a:br>
              <a:rPr lang="en-US" b="1" dirty="0" smtClean="0">
                <a:solidFill>
                  <a:srgbClr val="0065A4"/>
                </a:solidFill>
              </a:rPr>
            </a:br>
            <a:r>
              <a:rPr lang="en-US" dirty="0" smtClean="0"/>
              <a:t>On Khan homepage, select name at the top right of screen. Then select “Settings.”</a:t>
            </a:r>
          </a:p>
          <a:p>
            <a:pPr marL="0" indent="0">
              <a:spcBef>
                <a:spcPts val="1200"/>
              </a:spcBef>
              <a:buNone/>
            </a:pPr>
            <a:endParaRPr lang="en-US" b="1" dirty="0" smtClean="0">
              <a:solidFill>
                <a:srgbClr val="0065A4"/>
              </a:solidFill>
            </a:endParaRPr>
          </a:p>
          <a:p>
            <a:pPr marL="0" indent="0">
              <a:spcBef>
                <a:spcPts val="1200"/>
              </a:spcBef>
              <a:buNone/>
            </a:pPr>
            <a:r>
              <a:rPr lang="en-US" b="1" dirty="0" smtClean="0">
                <a:solidFill>
                  <a:srgbClr val="0065A4"/>
                </a:solidFill>
              </a:rPr>
              <a:t/>
            </a:r>
            <a:br>
              <a:rPr lang="en-US" b="1" dirty="0" smtClean="0">
                <a:solidFill>
                  <a:srgbClr val="0065A4"/>
                </a:solidFill>
              </a:rPr>
            </a:br>
            <a:r>
              <a:rPr lang="en-US" dirty="0" smtClean="0"/>
              <a:t>Scroll down and select “Connect to CollegeBoard.org” to sign in or create your</a:t>
            </a:r>
            <a:br>
              <a:rPr lang="en-US" dirty="0" smtClean="0"/>
            </a:br>
            <a:r>
              <a:rPr lang="en-US" dirty="0" smtClean="0"/>
              <a:t>College Board Account.</a:t>
            </a:r>
          </a:p>
        </p:txBody>
      </p:sp>
      <p:sp>
        <p:nvSpPr>
          <p:cNvPr id="3" name="Slide Number Placeholder 2"/>
          <p:cNvSpPr>
            <a:spLocks noGrp="1"/>
          </p:cNvSpPr>
          <p:nvPr>
            <p:ph type="sldNum" sz="quarter" idx="12"/>
          </p:nvPr>
        </p:nvSpPr>
        <p:spPr/>
        <p:txBody>
          <a:bodyPr/>
          <a:lstStyle/>
          <a:p>
            <a:r>
              <a:rPr lang="en-US" dirty="0"/>
              <a:t>4</a:t>
            </a:r>
          </a:p>
        </p:txBody>
      </p:sp>
      <p:pic>
        <p:nvPicPr>
          <p:cNvPr id="6" name="Picture 5"/>
          <p:cNvPicPr>
            <a:picLocks noChangeAspect="1"/>
          </p:cNvPicPr>
          <p:nvPr/>
        </p:nvPicPr>
        <p:blipFill>
          <a:blip r:embed="rId3"/>
          <a:stretch>
            <a:fillRect/>
          </a:stretch>
        </p:blipFill>
        <p:spPr>
          <a:xfrm>
            <a:off x="5101358" y="1585925"/>
            <a:ext cx="3091477" cy="2439229"/>
          </a:xfrm>
          <a:prstGeom prst="rect">
            <a:avLst/>
          </a:prstGeom>
          <a:ln>
            <a:noFill/>
          </a:ln>
          <a:effectLst>
            <a:outerShdw blurRad="292100" dist="139700" dir="2700000" algn="tl" rotWithShape="0">
              <a:srgbClr val="333333">
                <a:alpha val="65000"/>
              </a:srgbClr>
            </a:outerShdw>
          </a:effectLst>
        </p:spPr>
      </p:pic>
      <p:cxnSp>
        <p:nvCxnSpPr>
          <p:cNvPr id="10" name="Straight Arrow Connector 9"/>
          <p:cNvCxnSpPr/>
          <p:nvPr/>
        </p:nvCxnSpPr>
        <p:spPr>
          <a:xfrm flipV="1">
            <a:off x="3673642" y="1973181"/>
            <a:ext cx="3208421" cy="85023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rotWithShape="1">
          <a:blip r:embed="rId4"/>
          <a:srcRect l="-1409" t="7825" r="1409" b="824"/>
          <a:stretch/>
        </p:blipFill>
        <p:spPr>
          <a:xfrm>
            <a:off x="3988929" y="4309611"/>
            <a:ext cx="4553834" cy="1909010"/>
          </a:xfrm>
          <a:prstGeom prst="rect">
            <a:avLst/>
          </a:prstGeom>
          <a:ln>
            <a:noFill/>
          </a:ln>
          <a:effectLst>
            <a:outerShdw blurRad="292100" dist="139700" dir="2700000" algn="tl" rotWithShape="0">
              <a:srgbClr val="333333">
                <a:alpha val="65000"/>
              </a:srgbClr>
            </a:outerShdw>
          </a:effectLst>
        </p:spPr>
      </p:pic>
      <p:cxnSp>
        <p:nvCxnSpPr>
          <p:cNvPr id="22" name="Straight Arrow Connector 21"/>
          <p:cNvCxnSpPr/>
          <p:nvPr/>
        </p:nvCxnSpPr>
        <p:spPr>
          <a:xfrm>
            <a:off x="3403672" y="4450269"/>
            <a:ext cx="2066686" cy="1217758"/>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5374071" y="5696395"/>
            <a:ext cx="2406350" cy="522225"/>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417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solidFill>
                  <a:schemeClr val="bg1">
                    <a:lumMod val="50000"/>
                  </a:schemeClr>
                </a:solidFill>
              </a:rPr>
              <a:t>Step 3:</a:t>
            </a:r>
            <a:br>
              <a:rPr lang="en-US" dirty="0" smtClean="0">
                <a:solidFill>
                  <a:schemeClr val="bg1">
                    <a:lumMod val="50000"/>
                  </a:schemeClr>
                </a:solidFill>
              </a:rPr>
            </a:br>
            <a:r>
              <a:rPr lang="en-US" dirty="0" smtClean="0"/>
              <a:t>Create a College Board Account</a:t>
            </a:r>
            <a:endParaRPr lang="en-US" dirty="0"/>
          </a:p>
        </p:txBody>
      </p:sp>
      <p:pic>
        <p:nvPicPr>
          <p:cNvPr id="4" name="Picture 3" descr="A screen shot shows to fillable boxes a user must fill in to create a College Board Account:  username and password.  A remember me box may be clicked.  A side note advises Students can register for exams, get test scores, find colleges, learn about financial aid and more.  Education professionals can access tools and services designed to support their work, including online reports, test ordering, recruitment support, financial aid solutions and  mor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726" y="2027041"/>
            <a:ext cx="4189050" cy="2636672"/>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sp>
        <p:nvSpPr>
          <p:cNvPr id="9" name="Content Placeholder 8"/>
          <p:cNvSpPr>
            <a:spLocks noGrp="1"/>
          </p:cNvSpPr>
          <p:nvPr>
            <p:ph sz="half" idx="2"/>
          </p:nvPr>
        </p:nvSpPr>
        <p:spPr>
          <a:xfrm>
            <a:off x="603169" y="1964968"/>
            <a:ext cx="3226369" cy="4132946"/>
          </a:xfrm>
        </p:spPr>
        <p:txBody>
          <a:bodyPr>
            <a:normAutofit fontScale="92500" lnSpcReduction="20000"/>
          </a:bodyPr>
          <a:lstStyle/>
          <a:p>
            <a:pPr>
              <a:spcBef>
                <a:spcPts val="1200"/>
              </a:spcBef>
            </a:pPr>
            <a:r>
              <a:rPr lang="en-US" sz="1500" dirty="0"/>
              <a:t>Sign in to your College Board account; if you do not have a</a:t>
            </a:r>
            <a:br>
              <a:rPr lang="en-US" sz="1500" dirty="0"/>
            </a:br>
            <a:r>
              <a:rPr lang="en-US" sz="1500" dirty="0"/>
              <a:t>College Board account, click</a:t>
            </a:r>
            <a:br>
              <a:rPr lang="en-US" sz="1500" dirty="0"/>
            </a:br>
            <a:r>
              <a:rPr lang="en-US" sz="1500" dirty="0"/>
              <a:t>'Sign Up' to create one.</a:t>
            </a:r>
          </a:p>
          <a:p>
            <a:pPr>
              <a:spcBef>
                <a:spcPts val="1200"/>
              </a:spcBef>
            </a:pPr>
            <a:r>
              <a:rPr lang="en-US" sz="1500" dirty="0"/>
              <a:t>The steps for creating a</a:t>
            </a:r>
            <a:br>
              <a:rPr lang="en-US" sz="1500" dirty="0"/>
            </a:br>
            <a:r>
              <a:rPr lang="en-US" sz="1500" dirty="0"/>
              <a:t>College Board account are:</a:t>
            </a:r>
          </a:p>
          <a:p>
            <a:pPr marL="515938" lvl="1" indent="-223838" fontAlgn="base">
              <a:spcBef>
                <a:spcPts val="1200"/>
              </a:spcBef>
            </a:pPr>
            <a:r>
              <a:rPr lang="en-US" sz="1400" dirty="0"/>
              <a:t>Click on the “Sign up” blue box</a:t>
            </a:r>
          </a:p>
          <a:p>
            <a:pPr marL="515938" lvl="1" indent="-223838" fontAlgn="base">
              <a:spcBef>
                <a:spcPts val="1200"/>
              </a:spcBef>
            </a:pPr>
            <a:r>
              <a:rPr lang="en-US" sz="1400" dirty="0"/>
              <a:t>Fill in the fields to create your</a:t>
            </a:r>
            <a:br>
              <a:rPr lang="en-US" sz="1400" dirty="0"/>
            </a:br>
            <a:r>
              <a:rPr lang="en-US" sz="1400" dirty="0"/>
              <a:t>student account ensuring all information is correct </a:t>
            </a:r>
            <a:endParaRPr lang="en-US" sz="1400" dirty="0" smtClean="0"/>
          </a:p>
          <a:p>
            <a:pPr marL="515938" lvl="1" indent="-223838" fontAlgn="base">
              <a:spcBef>
                <a:spcPts val="1200"/>
              </a:spcBef>
            </a:pPr>
            <a:r>
              <a:rPr lang="en-US" sz="1400" dirty="0" smtClean="0"/>
              <a:t>WRITE DOWN (or record on your phone) the user name and password that you select.  You will be logging in to College Board many times in the future.</a:t>
            </a:r>
            <a:endParaRPr lang="en-US" sz="1400" dirty="0"/>
          </a:p>
          <a:p>
            <a:pPr marL="515938" lvl="1" indent="-223838" fontAlgn="base">
              <a:spcBef>
                <a:spcPts val="1200"/>
              </a:spcBef>
            </a:pPr>
            <a:r>
              <a:rPr lang="en-US" sz="1400" dirty="0"/>
              <a:t>Click “Next” at the bottom</a:t>
            </a:r>
            <a:br>
              <a:rPr lang="en-US" sz="1400" dirty="0"/>
            </a:br>
            <a:r>
              <a:rPr lang="en-US" sz="1400" dirty="0"/>
              <a:t>when all fields are completed</a:t>
            </a:r>
          </a:p>
          <a:p>
            <a:pPr marL="515938" lvl="1" indent="-223838" fontAlgn="base">
              <a:spcBef>
                <a:spcPts val="1200"/>
              </a:spcBef>
            </a:pPr>
            <a:r>
              <a:rPr lang="en-US" sz="1400" dirty="0"/>
              <a:t>You are now Signed In</a:t>
            </a:r>
          </a:p>
          <a:p>
            <a:endParaRPr lang="en-US" dirty="0"/>
          </a:p>
        </p:txBody>
      </p:sp>
      <p:sp>
        <p:nvSpPr>
          <p:cNvPr id="8" name="Content Placeholder 1"/>
          <p:cNvSpPr txBox="1">
            <a:spLocks/>
          </p:cNvSpPr>
          <p:nvPr/>
        </p:nvSpPr>
        <p:spPr>
          <a:xfrm>
            <a:off x="864415" y="5964471"/>
            <a:ext cx="5338288" cy="333291"/>
          </a:xfrm>
          <a:prstGeom prst="rect">
            <a:avLst/>
          </a:prstGeom>
        </p:spPr>
        <p:txBody>
          <a:bodyPr>
            <a:noAutofit/>
          </a:bodyPr>
          <a:lstStyle>
            <a:lvl1pPr marL="285750" indent="-285750" algn="l" defTabSz="457200" rtl="0" eaLnBrk="1" latinLnBrk="0" hangingPunct="1">
              <a:spcBef>
                <a:spcPts val="1600"/>
              </a:spcBef>
              <a:buClr>
                <a:srgbClr val="0065A4"/>
              </a:buClr>
              <a:buSzPct val="80000"/>
              <a:buFont typeface="Lucida Grande"/>
              <a:buChar char="►"/>
              <a:defRPr sz="1600" kern="1200">
                <a:solidFill>
                  <a:schemeClr val="tx1"/>
                </a:solidFill>
                <a:latin typeface="Arial"/>
                <a:ea typeface="+mn-ea"/>
                <a:cs typeface="Arial"/>
              </a:defRPr>
            </a:lvl1pPr>
            <a:lvl2pPr marL="5715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2pPr>
            <a:lvl3pPr marL="800100" indent="-2286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3pPr>
            <a:lvl4pPr marL="1092200" indent="-2921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4pPr>
            <a:lvl5pPr marL="13716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fontAlgn="base">
              <a:spcBef>
                <a:spcPts val="1200"/>
              </a:spcBef>
              <a:buFont typeface="Lucida Grande"/>
              <a:buNone/>
            </a:pPr>
            <a:r>
              <a:rPr lang="en-US" sz="1200" i="1" dirty="0" smtClean="0"/>
              <a:t>Please note that students under 13 cannot create a College Board Account.  However, they can still use Khan Academy SAT practice and can create a College Board Account when the student is 13.</a:t>
            </a:r>
          </a:p>
          <a:p>
            <a:endParaRPr lang="en-US" sz="1050" dirty="0" smtClean="0"/>
          </a:p>
        </p:txBody>
      </p:sp>
      <p:sp>
        <p:nvSpPr>
          <p:cNvPr id="6" name="Slide Number Placeholder 5"/>
          <p:cNvSpPr>
            <a:spLocks noGrp="1"/>
          </p:cNvSpPr>
          <p:nvPr>
            <p:ph type="sldNum" sz="quarter" idx="12"/>
          </p:nvPr>
        </p:nvSpPr>
        <p:spPr/>
        <p:txBody>
          <a:bodyPr/>
          <a:lstStyle/>
          <a:p>
            <a:fld id="{DF625FB1-CAA2-1745-BF48-B99B069FDFDF}" type="slidenum">
              <a:rPr lang="en-US" smtClean="0"/>
              <a:pPr/>
              <a:t>5</a:t>
            </a:fld>
            <a:endParaRPr lang="en-US" dirty="0"/>
          </a:p>
        </p:txBody>
      </p:sp>
    </p:spTree>
    <p:extLst>
      <p:ext uri="{BB962C8B-B14F-4D97-AF65-F5344CB8AC3E}">
        <p14:creationId xmlns:p14="http://schemas.microsoft.com/office/powerpoint/2010/main" val="2729511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7F7F7F"/>
                </a:solidFill>
              </a:rPr>
              <a:t>Step</a:t>
            </a:r>
            <a:r>
              <a:rPr lang="en-US" dirty="0">
                <a:solidFill>
                  <a:schemeClr val="bg1">
                    <a:lumMod val="50000"/>
                  </a:schemeClr>
                </a:solidFill>
              </a:rPr>
              <a:t> </a:t>
            </a:r>
            <a:r>
              <a:rPr lang="en-US" dirty="0" smtClean="0">
                <a:solidFill>
                  <a:schemeClr val="bg1">
                    <a:lumMod val="50000"/>
                  </a:schemeClr>
                </a:solidFill>
              </a:rPr>
              <a:t>3:</a:t>
            </a:r>
            <a:r>
              <a:rPr lang="en-US" dirty="0">
                <a:solidFill>
                  <a:srgbClr val="000000"/>
                </a:solidFill>
              </a:rPr>
              <a:t/>
            </a:r>
            <a:br>
              <a:rPr lang="en-US" dirty="0">
                <a:solidFill>
                  <a:srgbClr val="000000"/>
                </a:solidFill>
              </a:rPr>
            </a:br>
            <a:r>
              <a:rPr lang="en-US" dirty="0" smtClean="0">
                <a:solidFill>
                  <a:schemeClr val="accent1"/>
                </a:solidFill>
              </a:rPr>
              <a:t>And Hit Send to </a:t>
            </a:r>
            <a:r>
              <a:rPr lang="en-US" dirty="0">
                <a:solidFill>
                  <a:schemeClr val="accent1"/>
                </a:solidFill>
              </a:rPr>
              <a:t>Link </a:t>
            </a:r>
            <a:r>
              <a:rPr lang="en-US" dirty="0" smtClean="0">
                <a:solidFill>
                  <a:schemeClr val="accent1"/>
                </a:solidFill>
              </a:rPr>
              <a:t>Accounts</a:t>
            </a:r>
            <a:endParaRPr lang="en-US" dirty="0">
              <a:solidFill>
                <a:schemeClr val="accent1"/>
              </a:solidFill>
            </a:endParaRPr>
          </a:p>
        </p:txBody>
      </p:sp>
      <p:grpSp>
        <p:nvGrpSpPr>
          <p:cNvPr id="3" name="Group 2" descr="A screen shot is titled Request for Approval: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10;"/>
          <p:cNvGrpSpPr/>
          <p:nvPr/>
        </p:nvGrpSpPr>
        <p:grpSpPr>
          <a:xfrm>
            <a:off x="4358665" y="2082196"/>
            <a:ext cx="3652635" cy="3583331"/>
            <a:chOff x="4358665" y="2082196"/>
            <a:chExt cx="3652635" cy="3583331"/>
          </a:xfrm>
        </p:grpSpPr>
        <p:pic>
          <p:nvPicPr>
            <p:cNvPr id="6" name="Picture 5" descr="A screen shot is titled Request for Approval: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10;"/>
            <p:cNvPicPr>
              <a:picLocks noChangeAspect="1"/>
            </p:cNvPicPr>
            <p:nvPr/>
          </p:nvPicPr>
          <p:blipFill rotWithShape="1">
            <a:blip r:embed="rId3">
              <a:extLst>
                <a:ext uri="{28A0092B-C50C-407E-A947-70E740481C1C}">
                  <a14:useLocalDpi xmlns:a14="http://schemas.microsoft.com/office/drawing/2010/main" val="0"/>
                </a:ext>
              </a:extLst>
            </a:blip>
            <a:srcRect l="18819" t="10816" r="18131" b="13920"/>
            <a:stretch/>
          </p:blipFill>
          <p:spPr>
            <a:xfrm>
              <a:off x="4358665" y="4175999"/>
              <a:ext cx="3650199" cy="1489528"/>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pic>
          <p:nvPicPr>
            <p:cNvPr id="4" name="Picture 2" descr="A screen shot is titled Request for Approval: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10;"/>
            <p:cNvPicPr>
              <a:picLocks noChangeAspect="1" noChangeArrowheads="1"/>
            </p:cNvPicPr>
            <p:nvPr/>
          </p:nvPicPr>
          <p:blipFill rotWithShape="1">
            <a:blip r:embed="rId4">
              <a:extLst>
                <a:ext uri="{28A0092B-C50C-407E-A947-70E740481C1C}">
                  <a14:useLocalDpi xmlns:a14="http://schemas.microsoft.com/office/drawing/2010/main" val="0"/>
                </a:ext>
              </a:extLst>
            </a:blip>
            <a:srcRect t="1011" b="972"/>
            <a:stretch/>
          </p:blipFill>
          <p:spPr bwMode="auto">
            <a:xfrm>
              <a:off x="4358665" y="2082196"/>
              <a:ext cx="3652635" cy="1820125"/>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a:extLst>
              <a:ext uri="{909E8E84-426E-40DD-AFC4-6F175D3DCCD1}">
                <a14:hiddenFill xmlns:a14="http://schemas.microsoft.com/office/drawing/2010/main">
                  <a:solidFill>
                    <a:schemeClr val="accent1"/>
                  </a:solidFill>
                </a14:hiddenFill>
              </a:ext>
            </a:extLst>
          </p:spPr>
        </p:pic>
      </p:grpSp>
      <p:sp>
        <p:nvSpPr>
          <p:cNvPr id="2" name="Content Placeholder 1"/>
          <p:cNvSpPr>
            <a:spLocks noGrp="1"/>
          </p:cNvSpPr>
          <p:nvPr>
            <p:ph sz="half" idx="2"/>
          </p:nvPr>
        </p:nvSpPr>
        <p:spPr>
          <a:xfrm>
            <a:off x="603171" y="1964968"/>
            <a:ext cx="3374026" cy="3450635"/>
          </a:xfrm>
        </p:spPr>
        <p:txBody>
          <a:bodyPr>
            <a:normAutofit/>
          </a:bodyPr>
          <a:lstStyle/>
          <a:p>
            <a:pPr>
              <a:spcBef>
                <a:spcPts val="2200"/>
              </a:spcBef>
            </a:pPr>
            <a:r>
              <a:rPr lang="en-US" sz="1500" dirty="0" smtClean="0"/>
              <a:t>After successfully logging in to your College Board account,</a:t>
            </a:r>
            <a:br>
              <a:rPr lang="en-US" sz="1500" dirty="0" smtClean="0"/>
            </a:br>
            <a:r>
              <a:rPr lang="en-US" sz="1500" dirty="0" smtClean="0"/>
              <a:t>you will be asked for permission to link your accounts.</a:t>
            </a:r>
          </a:p>
          <a:p>
            <a:pPr>
              <a:spcBef>
                <a:spcPts val="2200"/>
              </a:spcBef>
            </a:pPr>
            <a:r>
              <a:rPr lang="en-US" sz="1500" dirty="0" smtClean="0"/>
              <a:t>After clicking “Send” you will</a:t>
            </a:r>
            <a:br>
              <a:rPr lang="en-US" sz="1500" dirty="0" smtClean="0"/>
            </a:br>
            <a:r>
              <a:rPr lang="en-US" sz="1500" dirty="0" smtClean="0"/>
              <a:t>be redirected </a:t>
            </a:r>
            <a:r>
              <a:rPr lang="en-US" sz="1500" dirty="0"/>
              <a:t>t</a:t>
            </a:r>
            <a:r>
              <a:rPr lang="en-US" sz="1500" dirty="0" smtClean="0"/>
              <a:t>o SAT practice</a:t>
            </a:r>
            <a:br>
              <a:rPr lang="en-US" sz="1500" dirty="0" smtClean="0"/>
            </a:br>
            <a:r>
              <a:rPr lang="en-US" sz="1500" dirty="0" smtClean="0"/>
              <a:t>on the Khan Academy site. </a:t>
            </a:r>
          </a:p>
          <a:p>
            <a:pPr>
              <a:spcBef>
                <a:spcPts val="2200"/>
              </a:spcBef>
            </a:pPr>
            <a:r>
              <a:rPr lang="en-US" sz="1500" dirty="0" smtClean="0"/>
              <a:t>You can remove the link at</a:t>
            </a:r>
            <a:br>
              <a:rPr lang="en-US" sz="1500" dirty="0" smtClean="0"/>
            </a:br>
            <a:r>
              <a:rPr lang="en-US" sz="1500" dirty="0" smtClean="0"/>
              <a:t>any time, by clicking on</a:t>
            </a:r>
            <a:br>
              <a:rPr lang="en-US" sz="1500" dirty="0" smtClean="0"/>
            </a:br>
            <a:r>
              <a:rPr lang="en-US" sz="1500" dirty="0" smtClean="0"/>
              <a:t>“Revoke” which is found in College Board account settings.</a:t>
            </a:r>
          </a:p>
          <a:p>
            <a:endParaRPr lang="en-US" dirty="0" smtClean="0"/>
          </a:p>
          <a:p>
            <a:endParaRPr lang="en-US" dirty="0" smtClean="0"/>
          </a:p>
        </p:txBody>
      </p:sp>
      <p:sp>
        <p:nvSpPr>
          <p:cNvPr id="7" name="Slide Number Placeholder 5"/>
          <p:cNvSpPr>
            <a:spLocks noGrp="1"/>
          </p:cNvSpPr>
          <p:nvPr>
            <p:ph type="sldNum" sz="quarter" idx="12"/>
          </p:nvPr>
        </p:nvSpPr>
        <p:spPr/>
        <p:txBody>
          <a:bodyPr/>
          <a:lstStyle/>
          <a:p>
            <a:fld id="{DF625FB1-CAA2-1745-BF48-B99B069FDFDF}" type="slidenum">
              <a:rPr lang="en-US" smtClean="0"/>
              <a:pPr/>
              <a:t>6</a:t>
            </a:fld>
            <a:endParaRPr lang="en-US" dirty="0"/>
          </a:p>
        </p:txBody>
      </p:sp>
    </p:spTree>
    <p:extLst>
      <p:ext uri="{BB962C8B-B14F-4D97-AF65-F5344CB8AC3E}">
        <p14:creationId xmlns:p14="http://schemas.microsoft.com/office/powerpoint/2010/main" val="4266177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ts val="3240"/>
              </a:lnSpc>
            </a:pPr>
            <a:r>
              <a:rPr lang="en-US" dirty="0" smtClean="0"/>
              <a:t>Now</a:t>
            </a:r>
            <a:r>
              <a:rPr lang="en-US" dirty="0">
                <a:solidFill>
                  <a:schemeClr val="accent1"/>
                </a:solidFill>
              </a:rPr>
              <a:t> </a:t>
            </a:r>
            <a:r>
              <a:rPr lang="en-US" dirty="0" smtClean="0"/>
              <a:t>Start Practicing on Khan </a:t>
            </a:r>
            <a:r>
              <a:rPr lang="en-US" dirty="0"/>
              <a:t>Academy </a:t>
            </a:r>
            <a:r>
              <a:rPr lang="en-US" dirty="0" smtClean="0"/>
              <a:t>with Personalized </a:t>
            </a:r>
            <a:r>
              <a:rPr lang="en-US" dirty="0"/>
              <a:t>Recommendations</a:t>
            </a:r>
          </a:p>
        </p:txBody>
      </p:sp>
      <p:sp>
        <p:nvSpPr>
          <p:cNvPr id="9" name="Content Placeholder 8"/>
          <p:cNvSpPr>
            <a:spLocks noGrp="1"/>
          </p:cNvSpPr>
          <p:nvPr>
            <p:ph sz="half" idx="2"/>
          </p:nvPr>
        </p:nvSpPr>
        <p:spPr>
          <a:xfrm>
            <a:off x="603169" y="1964968"/>
            <a:ext cx="2855139" cy="4132946"/>
          </a:xfrm>
        </p:spPr>
        <p:txBody>
          <a:bodyPr>
            <a:noAutofit/>
          </a:bodyPr>
          <a:lstStyle/>
          <a:p>
            <a:pPr>
              <a:spcBef>
                <a:spcPts val="1000"/>
              </a:spcBef>
            </a:pPr>
            <a:r>
              <a:rPr lang="en-US" sz="1500" dirty="0"/>
              <a:t>You can start your practice in either </a:t>
            </a:r>
            <a:r>
              <a:rPr lang="en-US" sz="1500" dirty="0" smtClean="0"/>
              <a:t>Math or </a:t>
            </a:r>
            <a:r>
              <a:rPr lang="en-US" sz="1500" dirty="0"/>
              <a:t>Evidence Based Reading &amp; Writing.</a:t>
            </a:r>
          </a:p>
          <a:p>
            <a:pPr>
              <a:spcBef>
                <a:spcPts val="1200"/>
              </a:spcBef>
            </a:pPr>
            <a:r>
              <a:rPr lang="en-US" sz="1500" dirty="0"/>
              <a:t>The </a:t>
            </a:r>
            <a:r>
              <a:rPr lang="en-US" sz="1500" dirty="0" smtClean="0"/>
              <a:t>recommendations</a:t>
            </a:r>
            <a:br>
              <a:rPr lang="en-US" sz="1500" dirty="0" smtClean="0"/>
            </a:br>
            <a:r>
              <a:rPr lang="en-US" sz="1500" dirty="0" smtClean="0"/>
              <a:t>are </a:t>
            </a:r>
            <a:r>
              <a:rPr lang="en-US" sz="1500" dirty="0"/>
              <a:t>based on how you did on the PSAT/NMSQT or PSAT 8/9. </a:t>
            </a:r>
          </a:p>
          <a:p>
            <a:pPr>
              <a:spcBef>
                <a:spcPts val="1200"/>
              </a:spcBef>
            </a:pPr>
            <a:r>
              <a:rPr lang="en-US" sz="1500" dirty="0"/>
              <a:t>Keep practicing –</a:t>
            </a:r>
            <a:br>
              <a:rPr lang="en-US" sz="1500" dirty="0"/>
            </a:br>
            <a:r>
              <a:rPr lang="en-US" sz="1500" dirty="0"/>
              <a:t>with each additional problem and activity</a:t>
            </a:r>
            <a:br>
              <a:rPr lang="en-US" sz="1500" dirty="0"/>
            </a:br>
            <a:r>
              <a:rPr lang="en-US" sz="1500" dirty="0"/>
              <a:t>the personalization gets stronger and gets you closer to your goal</a:t>
            </a:r>
            <a:br>
              <a:rPr lang="en-US" sz="1500" dirty="0"/>
            </a:br>
            <a:r>
              <a:rPr lang="en-US" sz="1500" dirty="0"/>
              <a:t>score on the SAT,</a:t>
            </a:r>
            <a:br>
              <a:rPr lang="en-US" sz="1500" dirty="0"/>
            </a:br>
            <a:r>
              <a:rPr lang="en-US" sz="1500" dirty="0"/>
              <a:t>PSAT/NMSQT, PSAT 10</a:t>
            </a:r>
            <a:r>
              <a:rPr lang="en-US" sz="1500" dirty="0" smtClean="0"/>
              <a:t>,</a:t>
            </a:r>
            <a:br>
              <a:rPr lang="en-US" sz="1500" dirty="0" smtClean="0"/>
            </a:br>
            <a:r>
              <a:rPr lang="en-US" sz="1500" dirty="0" smtClean="0"/>
              <a:t>or </a:t>
            </a:r>
            <a:r>
              <a:rPr lang="en-US" sz="1500" dirty="0"/>
              <a:t>PSAT 8/9.</a:t>
            </a:r>
          </a:p>
          <a:p>
            <a:endParaRPr lang="en-US" sz="1500" dirty="0"/>
          </a:p>
        </p:txBody>
      </p:sp>
      <p:sp>
        <p:nvSpPr>
          <p:cNvPr id="5" name="Slide Number Placeholder 4"/>
          <p:cNvSpPr>
            <a:spLocks noGrp="1"/>
          </p:cNvSpPr>
          <p:nvPr>
            <p:ph type="sldNum" sz="quarter" idx="12"/>
          </p:nvPr>
        </p:nvSpPr>
        <p:spPr/>
        <p:txBody>
          <a:bodyPr/>
          <a:lstStyle/>
          <a:p>
            <a:fld id="{DF625FB1-CAA2-1745-BF48-B99B069FDFDF}" type="slidenum">
              <a:rPr lang="en-US" smtClean="0"/>
              <a:pPr/>
              <a:t>7</a:t>
            </a:fld>
            <a:endParaRPr lang="en-US" dirty="0"/>
          </a:p>
        </p:txBody>
      </p:sp>
      <p:pic>
        <p:nvPicPr>
          <p:cNvPr id="2" name="Picture 1" descr="SATDashboard-AfterLin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394" y="2107217"/>
            <a:ext cx="4805931" cy="3454263"/>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spTree>
    <p:extLst>
      <p:ext uri="{BB962C8B-B14F-4D97-AF65-F5344CB8AC3E}">
        <p14:creationId xmlns:p14="http://schemas.microsoft.com/office/powerpoint/2010/main" val="1002432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vert="horz" lIns="91440" tIns="45720" rIns="91440" bIns="45720" rtlCol="0" anchor="t" anchorCtr="0">
        <a:normAutofit/>
      </a:bodyPr>
      <a:lstStyle>
        <a:defPPr>
          <a:defRPr sz="1400" dirty="0" smtClean="0">
            <a:solidFill>
              <a:schemeClr val="tx1">
                <a:lumMod val="85000"/>
                <a:lumOff val="1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5493</TotalTime>
  <Words>574</Words>
  <Application>Microsoft Office PowerPoint</Application>
  <PresentationFormat>On-screen Show (4:3)</PresentationFormat>
  <Paragraphs>53</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Lucida Grande</vt:lpstr>
      <vt:lpstr>Serifa Std 45 Light</vt:lpstr>
      <vt:lpstr>Office Theme</vt:lpstr>
      <vt:lpstr>Linking Khan Academy and College Board Student Accounts</vt:lpstr>
      <vt:lpstr>Why link Khan Academy and College Board Accounts? </vt:lpstr>
      <vt:lpstr>Steps to link your College Board and Khan Academy Accounts</vt:lpstr>
      <vt:lpstr>Steps to link your College Board and Khan Academy Accounts</vt:lpstr>
      <vt:lpstr>Step 3: Create a College Board Account</vt:lpstr>
      <vt:lpstr>Step 3: And Hit Send to Link Accounts</vt:lpstr>
      <vt:lpstr>Now Start Practicing on Khan Academy with Personalized Recommendations</vt:lpstr>
    </vt:vector>
  </TitlesOfParts>
  <Company>The College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College Board and Khan Academy Student Accounts</dc:title>
  <dc:subject>Students can use their scores to get free, personalized SAT practice from Khan Academy in just three steps.</dc:subject>
  <dc:creator>The College Board, PSAT/NMSQT, SAT Suite of Assessments</dc:creator>
  <cp:keywords>Score release, PSAT/NMSQT, Khan Academy, College Board, SAT Suite of Assessments</cp:keywords>
  <cp:lastModifiedBy>Denay Taylor</cp:lastModifiedBy>
  <cp:revision>254</cp:revision>
  <cp:lastPrinted>2015-05-22T15:52:36Z</cp:lastPrinted>
  <dcterms:created xsi:type="dcterms:W3CDTF">2013-10-07T17:33:18Z</dcterms:created>
  <dcterms:modified xsi:type="dcterms:W3CDTF">2019-12-03T21:41:40Z</dcterms:modified>
</cp:coreProperties>
</file>